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Lst>
  <p:sldSz cx="9144000" cy="6858000" type="screen4x3"/>
  <p:notesSz cx="9144000" cy="6858000"/>
  <p:embeddedFontLst>
    <p:embeddedFont>
      <p:font typeface="Bookman Old Style" panose="02050604050505020204" pitchFamily="18" charset="0"/>
      <p:regular r:id="rId122"/>
      <p:bold r:id="rId123"/>
      <p:italic r:id="rId124"/>
      <p:boldItalic r:id="rId125"/>
    </p:embeddedFont>
    <p:embeddedFont>
      <p:font typeface="Cambria Math" panose="02040503050406030204" pitchFamily="18" charset="0"/>
      <p:regular r:id="rId126"/>
    </p:embeddedFont>
    <p:embeddedFont>
      <p:font typeface="Tahoma" panose="020B0604030504040204" pitchFamily="34" charset="0"/>
      <p:regular r:id="rId127"/>
      <p:bold r:id="rId128"/>
    </p:embeddedFont>
    <p:embeddedFont>
      <p:font typeface="Verdana" panose="020B0604030504040204" pitchFamily="3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3" roundtripDataSignature="AMtx7mjdFJoPDUPID5zbvPpENTnqsT1H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B236F1-B707-4897-9CA5-33ED137313E5}">
  <a:tblStyle styleId="{3FB236F1-B707-4897-9CA5-33ED137313E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210" y="5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0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p10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10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10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10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10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10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0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10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p10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0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10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0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10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0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10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0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2" name="Google Shape;862;p10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1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1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p1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1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1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11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1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1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1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1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3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3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4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5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5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5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5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5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5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5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5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5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5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5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5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5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6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6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6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6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6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6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6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6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6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6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6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6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6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7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7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7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7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7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7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7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7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7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7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7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7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7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7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7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7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7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8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8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8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8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8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8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8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8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8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8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8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8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8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8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8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8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8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8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9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9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9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9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9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9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9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9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9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9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9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9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9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9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9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9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9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1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0"/>
          <p:cNvSpPr>
            <a:spLocks noGrp="1"/>
          </p:cNvSpPr>
          <p:nvPr>
            <p:ph type="pic" idx="2"/>
          </p:nvPr>
        </p:nvSpPr>
        <p:spPr>
          <a:xfrm>
            <a:off x="1792288" y="612775"/>
            <a:ext cx="5486400" cy="4114800"/>
          </a:xfrm>
          <a:prstGeom prst="rect">
            <a:avLst/>
          </a:prstGeom>
          <a:noFill/>
          <a:ln>
            <a:noFill/>
          </a:ln>
        </p:spPr>
      </p:sp>
      <p:sp>
        <p:nvSpPr>
          <p:cNvPr id="76" name="Google Shape;76;p1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3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4" name="Google Shape;24;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1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36"/>
        <p:cNvGrpSpPr/>
        <p:nvPr/>
      </p:nvGrpSpPr>
      <p:grpSpPr>
        <a:xfrm>
          <a:off x="0" y="0"/>
          <a:ext cx="0" cy="0"/>
          <a:chOff x="0" y="0"/>
          <a:chExt cx="0" cy="0"/>
        </a:xfrm>
      </p:grpSpPr>
      <p:sp>
        <p:nvSpPr>
          <p:cNvPr id="37" name="Google Shape;37;p12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2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125"/>
          <p:cNvSpPr txBox="1">
            <a:spLocks noGrp="1"/>
          </p:cNvSpPr>
          <p:nvPr>
            <p:ph type="body" idx="2"/>
          </p:nvPr>
        </p:nvSpPr>
        <p:spPr>
          <a:xfrm>
            <a:off x="4648200" y="1981200"/>
            <a:ext cx="4038600" cy="1866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25"/>
          <p:cNvSpPr txBox="1">
            <a:spLocks noGrp="1"/>
          </p:cNvSpPr>
          <p:nvPr>
            <p:ph type="body" idx="3"/>
          </p:nvPr>
        </p:nvSpPr>
        <p:spPr>
          <a:xfrm>
            <a:off x="4648200" y="4000500"/>
            <a:ext cx="4038600" cy="1866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rgbClr val="888888"/>
                </a:solidFill>
                <a:latin typeface="Calibri"/>
                <a:ea typeface="Calibri"/>
                <a:cs typeface="Calibri"/>
                <a:sym typeface="Calibri"/>
              </a:defRPr>
            </a:lvl1pPr>
            <a:lvl2pPr marL="0" marR="0" lvl="1" indent="0" algn="r">
              <a:spcBef>
                <a:spcPts val="0"/>
              </a:spcBef>
              <a:buNone/>
              <a:defRPr sz="1200">
                <a:solidFill>
                  <a:srgbClr val="888888"/>
                </a:solidFill>
                <a:latin typeface="Calibri"/>
                <a:ea typeface="Calibri"/>
                <a:cs typeface="Calibri"/>
                <a:sym typeface="Calibri"/>
              </a:defRPr>
            </a:lvl2pPr>
            <a:lvl3pPr marL="0" marR="0" lvl="2" indent="0" algn="r">
              <a:spcBef>
                <a:spcPts val="0"/>
              </a:spcBef>
              <a:buNone/>
              <a:defRPr sz="1200">
                <a:solidFill>
                  <a:srgbClr val="888888"/>
                </a:solidFill>
                <a:latin typeface="Calibri"/>
                <a:ea typeface="Calibri"/>
                <a:cs typeface="Calibri"/>
                <a:sym typeface="Calibri"/>
              </a:defRPr>
            </a:lvl3pPr>
            <a:lvl4pPr marL="0" marR="0" lvl="3" indent="0" algn="r">
              <a:spcBef>
                <a:spcPts val="0"/>
              </a:spcBef>
              <a:buNone/>
              <a:defRPr sz="1200">
                <a:solidFill>
                  <a:srgbClr val="888888"/>
                </a:solidFill>
                <a:latin typeface="Calibri"/>
                <a:ea typeface="Calibri"/>
                <a:cs typeface="Calibri"/>
                <a:sym typeface="Calibri"/>
              </a:defRPr>
            </a:lvl4pPr>
            <a:lvl5pPr marL="0" marR="0" lvl="4" indent="0" algn="r">
              <a:spcBef>
                <a:spcPts val="0"/>
              </a:spcBef>
              <a:buNone/>
              <a:defRPr sz="1200">
                <a:solidFill>
                  <a:srgbClr val="888888"/>
                </a:solidFill>
                <a:latin typeface="Calibri"/>
                <a:ea typeface="Calibri"/>
                <a:cs typeface="Calibri"/>
                <a:sym typeface="Calibri"/>
              </a:defRPr>
            </a:lvl5pPr>
            <a:lvl6pPr marL="0" marR="0" lvl="5" indent="0" algn="r">
              <a:spcBef>
                <a:spcPts val="0"/>
              </a:spcBef>
              <a:buNone/>
              <a:defRPr sz="1200">
                <a:solidFill>
                  <a:srgbClr val="888888"/>
                </a:solidFill>
                <a:latin typeface="Calibri"/>
                <a:ea typeface="Calibri"/>
                <a:cs typeface="Calibri"/>
                <a:sym typeface="Calibri"/>
              </a:defRPr>
            </a:lvl6pPr>
            <a:lvl7pPr marL="0" marR="0" lvl="6" indent="0" algn="r">
              <a:spcBef>
                <a:spcPts val="0"/>
              </a:spcBef>
              <a:buNone/>
              <a:defRPr sz="1200">
                <a:solidFill>
                  <a:srgbClr val="888888"/>
                </a:solidFill>
                <a:latin typeface="Calibri"/>
                <a:ea typeface="Calibri"/>
                <a:cs typeface="Calibri"/>
                <a:sym typeface="Calibri"/>
              </a:defRPr>
            </a:lvl7pPr>
            <a:lvl8pPr marL="0" marR="0" lvl="7" indent="0" algn="r">
              <a:spcBef>
                <a:spcPts val="0"/>
              </a:spcBef>
              <a:buNone/>
              <a:defRPr sz="1200">
                <a:solidFill>
                  <a:srgbClr val="888888"/>
                </a:solidFill>
                <a:latin typeface="Calibri"/>
                <a:ea typeface="Calibri"/>
                <a:cs typeface="Calibri"/>
                <a:sym typeface="Calibri"/>
              </a:defRPr>
            </a:lvl8pPr>
            <a:lvl9pPr marL="0" marR="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
        <p:cNvGrpSpPr/>
        <p:nvPr/>
      </p:nvGrpSpPr>
      <p:grpSpPr>
        <a:xfrm>
          <a:off x="0" y="0"/>
          <a:ext cx="0" cy="0"/>
          <a:chOff x="0" y="0"/>
          <a:chExt cx="0" cy="0"/>
        </a:xfrm>
      </p:grpSpPr>
      <p:sp>
        <p:nvSpPr>
          <p:cNvPr id="45" name="Google Shape;45;p1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7" name="Google Shape;47;p1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3" name="Google Shape;53;p12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4" name="Google Shape;54;p1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0" name="Google Shape;60;p1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1" name="Google Shape;61;p12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2" name="Google Shape;62;p12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3" name="Google Shape;63;p1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457200" y="274638"/>
            <a:ext cx="8229600" cy="27733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Cambria Math"/>
              <a:buNone/>
            </a:pPr>
            <a:r>
              <a:rPr lang="en-US" sz="2800">
                <a:latin typeface="Cambria Math"/>
                <a:ea typeface="Cambria Math"/>
                <a:cs typeface="Cambria Math"/>
                <a:sym typeface="Cambria Math"/>
              </a:rPr>
              <a:t>6</a:t>
            </a:r>
            <a:r>
              <a:rPr lang="en-US" sz="2800" baseline="30000">
                <a:latin typeface="Cambria Math"/>
                <a:ea typeface="Cambria Math"/>
                <a:cs typeface="Cambria Math"/>
                <a:sym typeface="Cambria Math"/>
              </a:rPr>
              <a:t>TH</a:t>
            </a:r>
            <a:r>
              <a:rPr lang="en-US" sz="2800">
                <a:latin typeface="Cambria Math"/>
                <a:ea typeface="Cambria Math"/>
                <a:cs typeface="Cambria Math"/>
                <a:sym typeface="Cambria Math"/>
              </a:rPr>
              <a:t> SEMESTER - COMPUTER GRAPHICS AND VISUALIZATION (18CS62)</a:t>
            </a:r>
            <a:br>
              <a:rPr lang="en-US" sz="2800">
                <a:latin typeface="Cambria Math"/>
                <a:ea typeface="Cambria Math"/>
                <a:cs typeface="Cambria Math"/>
                <a:sym typeface="Cambria Math"/>
              </a:rPr>
            </a:br>
            <a:br>
              <a:rPr lang="en-US" sz="2800">
                <a:latin typeface="Cambria Math"/>
                <a:ea typeface="Cambria Math"/>
                <a:cs typeface="Cambria Math"/>
                <a:sym typeface="Cambria Math"/>
              </a:rPr>
            </a:br>
            <a:br>
              <a:rPr lang="en-US" sz="2800">
                <a:latin typeface="Cambria Math"/>
                <a:ea typeface="Cambria Math"/>
                <a:cs typeface="Cambria Math"/>
                <a:sym typeface="Cambria Math"/>
              </a:rPr>
            </a:br>
            <a:r>
              <a:rPr lang="en-US" sz="2800">
                <a:latin typeface="Cambria Math"/>
                <a:ea typeface="Cambria Math"/>
                <a:cs typeface="Cambria Math"/>
                <a:sym typeface="Cambria Math"/>
              </a:rPr>
              <a:t>MODULE-1</a:t>
            </a:r>
            <a:br>
              <a:rPr lang="en-US" sz="2800">
                <a:latin typeface="Cambria Math"/>
                <a:ea typeface="Cambria Math"/>
                <a:cs typeface="Cambria Math"/>
                <a:sym typeface="Cambria Math"/>
              </a:rPr>
            </a:br>
            <a:r>
              <a:rPr lang="en-US" sz="2800" b="1">
                <a:solidFill>
                  <a:srgbClr val="FF0000"/>
                </a:solidFill>
                <a:latin typeface="Cambria Math"/>
                <a:ea typeface="Cambria Math"/>
                <a:cs typeface="Cambria Math"/>
                <a:sym typeface="Cambria Math"/>
              </a:rPr>
              <a:t>OVERVIEW OF COMPUTER GRAPHICS AND OPENGL</a:t>
            </a:r>
            <a:endParaRPr sz="2800">
              <a:solidFill>
                <a:srgbClr val="FF0000"/>
              </a:solidFill>
            </a:endParaRPr>
          </a:p>
        </p:txBody>
      </p:sp>
      <p:sp>
        <p:nvSpPr>
          <p:cNvPr id="97" name="Google Shape;97;p1"/>
          <p:cNvSpPr/>
          <p:nvPr/>
        </p:nvSpPr>
        <p:spPr>
          <a:xfrm>
            <a:off x="0" y="3886200"/>
            <a:ext cx="9144000"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mbria Math"/>
                <a:ea typeface="Cambria Math"/>
                <a:cs typeface="Cambria Math"/>
                <a:sym typeface="Cambria Math"/>
              </a:rPr>
              <a:t>VARALAKSHMI B D</a:t>
            </a:r>
            <a:endParaRPr/>
          </a:p>
          <a:p>
            <a:pPr marL="0" marR="0" lvl="0" indent="0" algn="ctr" rtl="0">
              <a:spcBef>
                <a:spcPts val="0"/>
              </a:spcBef>
              <a:spcAft>
                <a:spcPts val="0"/>
              </a:spcAft>
              <a:buNone/>
            </a:pPr>
            <a:r>
              <a:rPr lang="en-US" sz="2000" b="1" i="0" u="none" strike="noStrike" cap="none">
                <a:solidFill>
                  <a:schemeClr val="dk1"/>
                </a:solidFill>
                <a:latin typeface="Cambria Math"/>
                <a:ea typeface="Cambria Math"/>
                <a:cs typeface="Cambria Math"/>
                <a:sym typeface="Cambria Math"/>
              </a:rPr>
              <a:t>Assistant professor</a:t>
            </a:r>
            <a:endParaRPr/>
          </a:p>
          <a:p>
            <a:pPr marL="0" marR="0" lvl="0" indent="0" algn="ctr" rtl="0">
              <a:spcBef>
                <a:spcPts val="0"/>
              </a:spcBef>
              <a:spcAft>
                <a:spcPts val="0"/>
              </a:spcAft>
              <a:buNone/>
            </a:pPr>
            <a:r>
              <a:rPr lang="en-US" sz="2000" b="1" i="0" u="none" strike="noStrike" cap="none">
                <a:solidFill>
                  <a:schemeClr val="dk1"/>
                </a:solidFill>
                <a:latin typeface="Cambria Math"/>
                <a:ea typeface="Cambria Math"/>
                <a:cs typeface="Cambria Math"/>
                <a:sym typeface="Cambria Math"/>
              </a:rPr>
              <a:t>DEPARTMENT OF COMPUTER SCIENCE AND ENGINEERING</a:t>
            </a:r>
            <a:endParaRPr/>
          </a:p>
          <a:p>
            <a:pPr marL="0" marR="0" lvl="0" indent="0" algn="ctr" rtl="0">
              <a:spcBef>
                <a:spcPts val="0"/>
              </a:spcBef>
              <a:spcAft>
                <a:spcPts val="0"/>
              </a:spcAft>
              <a:buNone/>
            </a:pPr>
            <a:r>
              <a:rPr lang="en-US" sz="2000" b="1">
                <a:solidFill>
                  <a:schemeClr val="dk1"/>
                </a:solidFill>
                <a:latin typeface="Cambria Math"/>
                <a:ea typeface="Cambria Math"/>
                <a:cs typeface="Cambria Math"/>
                <a:sym typeface="Cambria Math"/>
              </a:rPr>
              <a:t>ACHARYA</a:t>
            </a:r>
            <a:r>
              <a:rPr lang="en-US" sz="2000" b="1" i="0" u="none" strike="noStrike" cap="none">
                <a:solidFill>
                  <a:schemeClr val="dk1"/>
                </a:solidFill>
                <a:latin typeface="Cambria Math"/>
                <a:ea typeface="Cambria Math"/>
                <a:cs typeface="Cambria Math"/>
                <a:sym typeface="Cambria Math"/>
              </a:rPr>
              <a:t> INSTITUTE OF TECHNOLOGY</a:t>
            </a:r>
            <a:endParaRPr/>
          </a:p>
          <a:p>
            <a:pPr marL="0" marR="0" lvl="0" indent="0" algn="ctr" rtl="0">
              <a:spcBef>
                <a:spcPts val="0"/>
              </a:spcBef>
              <a:spcAft>
                <a:spcPts val="0"/>
              </a:spcAft>
              <a:buNone/>
            </a:pPr>
            <a:endParaRPr sz="2000" b="1" i="0" u="none" strike="noStrike" cap="none">
              <a:solidFill>
                <a:schemeClr val="dk1"/>
              </a:solidFill>
              <a:latin typeface="Cambria Math"/>
              <a:ea typeface="Cambria Math"/>
              <a:cs typeface="Cambria Math"/>
              <a:sym typeface="Cambria Mat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0"/>
          <p:cNvSpPr/>
          <p:nvPr/>
        </p:nvSpPr>
        <p:spPr>
          <a:xfrm>
            <a:off x="0" y="30480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4. Virtual reality environment.</a:t>
            </a:r>
            <a:endParaRPr sz="3200">
              <a:solidFill>
                <a:schemeClr val="dk1"/>
              </a:solidFill>
              <a:latin typeface="Cambria Math"/>
              <a:ea typeface="Cambria Math"/>
              <a:cs typeface="Cambria Math"/>
              <a:sym typeface="Cambria Math"/>
            </a:endParaRPr>
          </a:p>
        </p:txBody>
      </p:sp>
      <p:sp>
        <p:nvSpPr>
          <p:cNvPr id="152" name="Google Shape;152;p10"/>
          <p:cNvSpPr/>
          <p:nvPr/>
        </p:nvSpPr>
        <p:spPr>
          <a:xfrm>
            <a:off x="381000" y="1066800"/>
            <a:ext cx="8153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mbria Math"/>
                <a:ea typeface="Cambria Math"/>
                <a:cs typeface="Cambria Math"/>
                <a:sym typeface="Cambria Math"/>
              </a:rPr>
              <a:t>Virtual Reality</a:t>
            </a:r>
            <a:r>
              <a:rPr lang="en-US" sz="2400">
                <a:solidFill>
                  <a:schemeClr val="dk1"/>
                </a:solidFill>
                <a:latin typeface="Cambria Math"/>
                <a:ea typeface="Cambria Math"/>
                <a:cs typeface="Cambria Math"/>
                <a:sym typeface="Cambria Math"/>
              </a:rPr>
              <a:t> (</a:t>
            </a:r>
            <a:r>
              <a:rPr lang="en-US" sz="2400" b="1">
                <a:solidFill>
                  <a:schemeClr val="dk1"/>
                </a:solidFill>
                <a:latin typeface="Cambria Math"/>
                <a:ea typeface="Cambria Math"/>
                <a:cs typeface="Cambria Math"/>
                <a:sym typeface="Cambria Math"/>
              </a:rPr>
              <a:t>VR</a:t>
            </a:r>
            <a:r>
              <a:rPr lang="en-US" sz="2400">
                <a:solidFill>
                  <a:schemeClr val="dk1"/>
                </a:solidFill>
                <a:latin typeface="Cambria Math"/>
                <a:ea typeface="Cambria Math"/>
                <a:cs typeface="Cambria Math"/>
                <a:sym typeface="Cambria Math"/>
              </a:rPr>
              <a:t>) is the use of computer  technology to create a simulated environment.</a:t>
            </a:r>
            <a:endParaRPr/>
          </a:p>
        </p:txBody>
      </p:sp>
      <p:pic>
        <p:nvPicPr>
          <p:cNvPr id="153" name="Google Shape;153;p10" descr="Virtual Reality Group | TU Wien – Research Unit of Computer Graphics"/>
          <p:cNvPicPr preferRelativeResize="0"/>
          <p:nvPr/>
        </p:nvPicPr>
        <p:blipFill rotWithShape="1">
          <a:blip r:embed="rId3">
            <a:alphaModFix/>
          </a:blip>
          <a:srcRect/>
          <a:stretch/>
        </p:blipFill>
        <p:spPr>
          <a:xfrm>
            <a:off x="609600" y="2057400"/>
            <a:ext cx="3505200" cy="2381251"/>
          </a:xfrm>
          <a:prstGeom prst="rect">
            <a:avLst/>
          </a:prstGeom>
          <a:noFill/>
          <a:ln>
            <a:noFill/>
          </a:ln>
        </p:spPr>
      </p:pic>
      <p:pic>
        <p:nvPicPr>
          <p:cNvPr id="154" name="Google Shape;154;p10" descr="The Important Difference Between Virtual Reality, Augmented Reality and  Mixed Reality"/>
          <p:cNvPicPr preferRelativeResize="0"/>
          <p:nvPr/>
        </p:nvPicPr>
        <p:blipFill rotWithShape="1">
          <a:blip r:embed="rId4">
            <a:alphaModFix/>
          </a:blip>
          <a:srcRect/>
          <a:stretch/>
        </p:blipFill>
        <p:spPr>
          <a:xfrm>
            <a:off x="4724400" y="2133600"/>
            <a:ext cx="3733800" cy="2286000"/>
          </a:xfrm>
          <a:prstGeom prst="rect">
            <a:avLst/>
          </a:prstGeom>
          <a:noFill/>
          <a:ln>
            <a:noFill/>
          </a:ln>
        </p:spPr>
      </p:pic>
      <p:pic>
        <p:nvPicPr>
          <p:cNvPr id="155" name="Google Shape;155;p10" descr="5 Important Augmented And Virtual Reality Trends For 2019 Everyone Should  Read"/>
          <p:cNvPicPr preferRelativeResize="0"/>
          <p:nvPr/>
        </p:nvPicPr>
        <p:blipFill rotWithShape="1">
          <a:blip r:embed="rId5">
            <a:alphaModFix/>
          </a:blip>
          <a:srcRect/>
          <a:stretch/>
        </p:blipFill>
        <p:spPr>
          <a:xfrm>
            <a:off x="2971800" y="4648200"/>
            <a:ext cx="2857500" cy="182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 calcmode="lin" valueType="num">
                                      <p:cBhvr additive="base">
                                        <p:cTn id="7" dur="500"/>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additive="base">
                                        <p:cTn id="12" dur="500"/>
                                        <p:tgtEl>
                                          <p:spTgt spid="1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 calcmode="lin" valueType="num">
                                      <p:cBhvr additive="base">
                                        <p:cTn id="17" dur="500"/>
                                        <p:tgtEl>
                                          <p:spTgt spid="15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500"/>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 (cont.)</a:t>
            </a:r>
            <a:endParaRPr/>
          </a:p>
        </p:txBody>
      </p:sp>
      <p:sp>
        <p:nvSpPr>
          <p:cNvPr id="811" name="Google Shape;811;p10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600"/>
              <a:buChar char="•"/>
            </a:pPr>
            <a:r>
              <a:rPr lang="en-US" sz="2600"/>
              <a:t>After calculating d1 and d2 we will choose </a:t>
            </a:r>
            <a:r>
              <a:rPr lang="en-US" sz="2800">
                <a:solidFill>
                  <a:srgbClr val="000000"/>
                </a:solidFill>
                <a:latin typeface="Verdana"/>
                <a:ea typeface="Verdana"/>
                <a:cs typeface="Verdana"/>
                <a:sym typeface="Verdana"/>
              </a:rPr>
              <a:t>y</a:t>
            </a:r>
            <a:r>
              <a:rPr lang="en-US" sz="2800" baseline="-25000">
                <a:solidFill>
                  <a:srgbClr val="000000"/>
                </a:solidFill>
                <a:latin typeface="Verdana"/>
                <a:ea typeface="Verdana"/>
                <a:cs typeface="Verdana"/>
                <a:sym typeface="Verdana"/>
              </a:rPr>
              <a:t>k</a:t>
            </a:r>
            <a:r>
              <a:rPr lang="en-US" sz="2800">
                <a:solidFill>
                  <a:srgbClr val="000000"/>
                </a:solidFill>
              </a:rPr>
              <a:t> or</a:t>
            </a:r>
            <a:r>
              <a:rPr lang="en-US" sz="2800">
                <a:solidFill>
                  <a:srgbClr val="000000"/>
                </a:solidFill>
                <a:latin typeface="Verdana"/>
                <a:ea typeface="Verdana"/>
                <a:cs typeface="Verdana"/>
                <a:sym typeface="Verdana"/>
              </a:rPr>
              <a:t>  y</a:t>
            </a:r>
            <a:r>
              <a:rPr lang="en-US" sz="2800" baseline="-25000">
                <a:solidFill>
                  <a:srgbClr val="000000"/>
                </a:solidFill>
                <a:latin typeface="Verdana"/>
                <a:ea typeface="Verdana"/>
                <a:cs typeface="Verdana"/>
                <a:sym typeface="Verdana"/>
              </a:rPr>
              <a:t>k</a:t>
            </a:r>
            <a:r>
              <a:rPr lang="en-US" sz="2800">
                <a:solidFill>
                  <a:srgbClr val="000000"/>
                </a:solidFill>
                <a:latin typeface="Verdana"/>
                <a:ea typeface="Verdana"/>
                <a:cs typeface="Verdana"/>
                <a:sym typeface="Verdana"/>
              </a:rPr>
              <a:t>+1.</a:t>
            </a:r>
            <a:endParaRPr/>
          </a:p>
          <a:p>
            <a:pPr marL="742950" lvl="1" indent="-285750" algn="l" rtl="0">
              <a:lnSpc>
                <a:spcPct val="80000"/>
              </a:lnSpc>
              <a:spcBef>
                <a:spcPts val="520"/>
              </a:spcBef>
              <a:spcAft>
                <a:spcPts val="0"/>
              </a:spcAft>
              <a:buClr>
                <a:schemeClr val="dk1"/>
              </a:buClr>
              <a:buSzPts val="2600"/>
              <a:buFont typeface="Calibri"/>
              <a:buNone/>
            </a:pPr>
            <a:r>
              <a:rPr lang="en-US" sz="2600"/>
              <a:t> </a:t>
            </a:r>
            <a:endParaRPr/>
          </a:p>
          <a:p>
            <a:pPr marL="742950" lvl="1" indent="-285750" algn="l" rtl="0">
              <a:lnSpc>
                <a:spcPct val="80000"/>
              </a:lnSpc>
              <a:spcBef>
                <a:spcPts val="480"/>
              </a:spcBef>
              <a:spcAft>
                <a:spcPts val="0"/>
              </a:spcAft>
              <a:buClr>
                <a:srgbClr val="000099"/>
              </a:buClr>
              <a:buSzPts val="2400"/>
              <a:buFont typeface="Calibri"/>
              <a:buNone/>
            </a:pPr>
            <a:r>
              <a:rPr lang="en-US" sz="2400">
                <a:solidFill>
                  <a:srgbClr val="000099"/>
                </a:solidFill>
              </a:rPr>
              <a:t>	y = m (x</a:t>
            </a:r>
            <a:r>
              <a:rPr lang="en-US" sz="2400" baseline="-25000">
                <a:solidFill>
                  <a:srgbClr val="000099"/>
                </a:solidFill>
              </a:rPr>
              <a:t>k</a:t>
            </a:r>
            <a:r>
              <a:rPr lang="en-US" sz="2400">
                <a:solidFill>
                  <a:srgbClr val="000099"/>
                </a:solidFill>
              </a:rPr>
              <a:t> + 1) + b				</a:t>
            </a:r>
            <a:endParaRPr/>
          </a:p>
          <a:p>
            <a:pPr marL="742950" lvl="1" indent="-285750" algn="l" rtl="0">
              <a:lnSpc>
                <a:spcPct val="80000"/>
              </a:lnSpc>
              <a:spcBef>
                <a:spcPts val="480"/>
              </a:spcBef>
              <a:spcAft>
                <a:spcPts val="0"/>
              </a:spcAft>
              <a:buClr>
                <a:srgbClr val="000099"/>
              </a:buClr>
              <a:buSzPts val="2400"/>
              <a:buFont typeface="Calibri"/>
              <a:buNone/>
            </a:pPr>
            <a:r>
              <a:rPr lang="en-US" sz="2400">
                <a:solidFill>
                  <a:srgbClr val="000099"/>
                </a:solidFill>
              </a:rPr>
              <a:t>	</a:t>
            </a:r>
            <a:endParaRPr/>
          </a:p>
          <a:p>
            <a:pPr marL="742950" lvl="1" indent="-285750" algn="l" rtl="0">
              <a:lnSpc>
                <a:spcPct val="80000"/>
              </a:lnSpc>
              <a:spcBef>
                <a:spcPts val="480"/>
              </a:spcBef>
              <a:spcAft>
                <a:spcPts val="0"/>
              </a:spcAft>
              <a:buClr>
                <a:srgbClr val="000099"/>
              </a:buClr>
              <a:buSzPts val="2400"/>
              <a:buFont typeface="Calibri"/>
              <a:buNone/>
            </a:pPr>
            <a:r>
              <a:rPr lang="en-US" sz="2400">
                <a:solidFill>
                  <a:srgbClr val="000099"/>
                </a:solidFill>
              </a:rPr>
              <a:t>	d1 = y – y</a:t>
            </a:r>
            <a:r>
              <a:rPr lang="en-US" sz="2400" baseline="-25000">
                <a:solidFill>
                  <a:srgbClr val="000099"/>
                </a:solidFill>
              </a:rPr>
              <a:t>k </a:t>
            </a:r>
            <a:r>
              <a:rPr lang="en-US" sz="2400">
                <a:solidFill>
                  <a:srgbClr val="000099"/>
                </a:solidFill>
              </a:rPr>
              <a:t>= m (x</a:t>
            </a:r>
            <a:r>
              <a:rPr lang="en-US" sz="2400" baseline="-25000">
                <a:solidFill>
                  <a:srgbClr val="000099"/>
                </a:solidFill>
              </a:rPr>
              <a:t>k</a:t>
            </a:r>
            <a:r>
              <a:rPr lang="en-US" sz="2400">
                <a:solidFill>
                  <a:srgbClr val="000099"/>
                </a:solidFill>
              </a:rPr>
              <a:t> + 1) + b - y</a:t>
            </a:r>
            <a:r>
              <a:rPr lang="en-US" sz="2400" baseline="-25000">
                <a:solidFill>
                  <a:srgbClr val="000099"/>
                </a:solidFill>
              </a:rPr>
              <a:t>k 	</a:t>
            </a:r>
            <a:endParaRPr/>
          </a:p>
          <a:p>
            <a:pPr marL="742950" lvl="1" indent="-285750" algn="l" rtl="0">
              <a:lnSpc>
                <a:spcPct val="80000"/>
              </a:lnSpc>
              <a:spcBef>
                <a:spcPts val="480"/>
              </a:spcBef>
              <a:spcAft>
                <a:spcPts val="0"/>
              </a:spcAft>
              <a:buClr>
                <a:schemeClr val="dk1"/>
              </a:buClr>
              <a:buSzPts val="2400"/>
              <a:buFont typeface="Calibri"/>
              <a:buNone/>
            </a:pPr>
            <a:endParaRPr sz="2400" baseline="-25000">
              <a:solidFill>
                <a:srgbClr val="000099"/>
              </a:solidFill>
            </a:endParaRPr>
          </a:p>
          <a:p>
            <a:pPr marL="742950" lvl="1" indent="-285750" algn="l" rtl="0">
              <a:lnSpc>
                <a:spcPct val="80000"/>
              </a:lnSpc>
              <a:spcBef>
                <a:spcPts val="480"/>
              </a:spcBef>
              <a:spcAft>
                <a:spcPts val="0"/>
              </a:spcAft>
              <a:buClr>
                <a:srgbClr val="000099"/>
              </a:buClr>
              <a:buSzPts val="2400"/>
              <a:buFont typeface="Calibri"/>
              <a:buNone/>
            </a:pPr>
            <a:r>
              <a:rPr lang="en-US" sz="2400" baseline="-25000">
                <a:solidFill>
                  <a:srgbClr val="000099"/>
                </a:solidFill>
              </a:rPr>
              <a:t>	</a:t>
            </a:r>
            <a:r>
              <a:rPr lang="en-US" sz="2400">
                <a:solidFill>
                  <a:srgbClr val="000099"/>
                </a:solidFill>
              </a:rPr>
              <a:t>d2 = (y</a:t>
            </a:r>
            <a:r>
              <a:rPr lang="en-US" sz="2400" baseline="-25000">
                <a:solidFill>
                  <a:srgbClr val="000099"/>
                </a:solidFill>
              </a:rPr>
              <a:t>k</a:t>
            </a:r>
            <a:r>
              <a:rPr lang="en-US" sz="2400">
                <a:solidFill>
                  <a:srgbClr val="000099"/>
                </a:solidFill>
              </a:rPr>
              <a:t>+1) – y = y</a:t>
            </a:r>
            <a:r>
              <a:rPr lang="en-US" sz="2400" baseline="-25000">
                <a:solidFill>
                  <a:srgbClr val="000099"/>
                </a:solidFill>
              </a:rPr>
              <a:t>k</a:t>
            </a:r>
            <a:r>
              <a:rPr lang="en-US" sz="2400">
                <a:solidFill>
                  <a:srgbClr val="000099"/>
                </a:solidFill>
              </a:rPr>
              <a:t>+1 - m (x</a:t>
            </a:r>
            <a:r>
              <a:rPr lang="en-US" sz="2400" baseline="-25000">
                <a:solidFill>
                  <a:srgbClr val="000099"/>
                </a:solidFill>
              </a:rPr>
              <a:t>k</a:t>
            </a:r>
            <a:r>
              <a:rPr lang="en-US" sz="2400">
                <a:solidFill>
                  <a:srgbClr val="000099"/>
                </a:solidFill>
              </a:rPr>
              <a:t> + 1)  - b</a:t>
            </a:r>
            <a:endParaRPr/>
          </a:p>
          <a:p>
            <a:pPr marL="742950" lvl="1" indent="-285750" algn="l" rtl="0">
              <a:lnSpc>
                <a:spcPct val="80000"/>
              </a:lnSpc>
              <a:spcBef>
                <a:spcPts val="480"/>
              </a:spcBef>
              <a:spcAft>
                <a:spcPts val="0"/>
              </a:spcAft>
              <a:buClr>
                <a:srgbClr val="000099"/>
              </a:buClr>
              <a:buSzPts val="2400"/>
              <a:buFont typeface="Calibri"/>
              <a:buNone/>
            </a:pPr>
            <a:r>
              <a:rPr lang="en-US" sz="2400">
                <a:solidFill>
                  <a:srgbClr val="000099"/>
                </a:solidFill>
              </a:rPr>
              <a:t>	</a:t>
            </a:r>
            <a:endParaRPr/>
          </a:p>
          <a:p>
            <a:pPr marL="742950" lvl="1" indent="-285750" algn="l" rtl="0">
              <a:lnSpc>
                <a:spcPct val="80000"/>
              </a:lnSpc>
              <a:spcBef>
                <a:spcPts val="480"/>
              </a:spcBef>
              <a:spcAft>
                <a:spcPts val="0"/>
              </a:spcAft>
              <a:buClr>
                <a:srgbClr val="000099"/>
              </a:buClr>
              <a:buSzPts val="2400"/>
              <a:buFont typeface="Calibri"/>
              <a:buNone/>
            </a:pPr>
            <a:r>
              <a:rPr lang="en-US" sz="2400">
                <a:solidFill>
                  <a:srgbClr val="000099"/>
                </a:solidFill>
              </a:rPr>
              <a:t>	d1 – d2 = 2m*x</a:t>
            </a:r>
            <a:r>
              <a:rPr lang="en-US" sz="2400" baseline="-25000">
                <a:solidFill>
                  <a:srgbClr val="000099"/>
                </a:solidFill>
              </a:rPr>
              <a:t>k</a:t>
            </a:r>
            <a:r>
              <a:rPr lang="en-US" sz="2400">
                <a:solidFill>
                  <a:srgbClr val="000099"/>
                </a:solidFill>
              </a:rPr>
              <a:t> + 2m – 2y</a:t>
            </a:r>
            <a:r>
              <a:rPr lang="en-US" sz="2400" baseline="-25000">
                <a:solidFill>
                  <a:srgbClr val="000099"/>
                </a:solidFill>
              </a:rPr>
              <a:t>k </a:t>
            </a:r>
            <a:r>
              <a:rPr lang="en-US" sz="2400">
                <a:solidFill>
                  <a:srgbClr val="000099"/>
                </a:solidFill>
              </a:rPr>
              <a:t>+ 2b -1</a:t>
            </a:r>
            <a:endParaRPr/>
          </a:p>
          <a:p>
            <a:pPr marL="742950" lvl="1" indent="-285750" algn="l" rtl="0">
              <a:lnSpc>
                <a:spcPct val="80000"/>
              </a:lnSpc>
              <a:spcBef>
                <a:spcPts val="480"/>
              </a:spcBef>
              <a:spcAft>
                <a:spcPts val="0"/>
              </a:spcAft>
              <a:buClr>
                <a:schemeClr val="dk1"/>
              </a:buClr>
              <a:buSzPts val="2400"/>
              <a:buFont typeface="Calibri"/>
              <a:buNone/>
            </a:pPr>
            <a:endParaRPr sz="2400" baseline="-25000">
              <a:solidFill>
                <a:srgbClr val="000099"/>
              </a:solidFill>
            </a:endParaRPr>
          </a:p>
          <a:p>
            <a:pPr marL="742950" lvl="1" indent="-285750" algn="l" rtl="0">
              <a:lnSpc>
                <a:spcPct val="80000"/>
              </a:lnSpc>
              <a:spcBef>
                <a:spcPts val="480"/>
              </a:spcBef>
              <a:spcAft>
                <a:spcPts val="0"/>
              </a:spcAft>
              <a:buClr>
                <a:srgbClr val="000099"/>
              </a:buClr>
              <a:buSzPts val="2400"/>
              <a:buFont typeface="Calibri"/>
              <a:buNone/>
            </a:pPr>
            <a:r>
              <a:rPr lang="en-US" sz="2400">
                <a:solidFill>
                  <a:srgbClr val="000099"/>
                </a:solidFill>
              </a:rPr>
              <a:t>	d1 – d2 = 2m (x</a:t>
            </a:r>
            <a:r>
              <a:rPr lang="en-US" sz="2400" baseline="-25000">
                <a:solidFill>
                  <a:srgbClr val="000099"/>
                </a:solidFill>
              </a:rPr>
              <a:t>k</a:t>
            </a:r>
            <a:r>
              <a:rPr lang="en-US" sz="2400">
                <a:solidFill>
                  <a:srgbClr val="000099"/>
                </a:solidFill>
              </a:rPr>
              <a:t> + 1) – 2y</a:t>
            </a:r>
            <a:r>
              <a:rPr lang="en-US" sz="2400" baseline="-25000">
                <a:solidFill>
                  <a:srgbClr val="000099"/>
                </a:solidFill>
              </a:rPr>
              <a:t>k </a:t>
            </a:r>
            <a:r>
              <a:rPr lang="en-US" sz="2400">
                <a:solidFill>
                  <a:srgbClr val="000099"/>
                </a:solidFill>
              </a:rPr>
              <a:t>+ 2b -1</a:t>
            </a:r>
            <a:endParaRPr/>
          </a:p>
          <a:p>
            <a:pPr marL="742950" lvl="1" indent="-285750" algn="l" rtl="0">
              <a:lnSpc>
                <a:spcPct val="80000"/>
              </a:lnSpc>
              <a:spcBef>
                <a:spcPts val="400"/>
              </a:spcBef>
              <a:spcAft>
                <a:spcPts val="0"/>
              </a:spcAft>
              <a:buClr>
                <a:schemeClr val="dk1"/>
              </a:buClr>
              <a:buSzPts val="2000"/>
              <a:buFont typeface="Calibri"/>
              <a:buNone/>
            </a:pPr>
            <a:endParaRPr sz="2000" b="1">
              <a:solidFill>
                <a:srgbClr val="000099"/>
              </a:solidFill>
            </a:endParaRPr>
          </a:p>
          <a:p>
            <a:pPr marL="342900" lvl="0" indent="-342900" algn="l" rtl="0">
              <a:lnSpc>
                <a:spcPct val="80000"/>
              </a:lnSpc>
              <a:spcBef>
                <a:spcPts val="200"/>
              </a:spcBef>
              <a:spcAft>
                <a:spcPts val="0"/>
              </a:spcAft>
              <a:buClr>
                <a:srgbClr val="000099"/>
              </a:buClr>
              <a:buSzPts val="1000"/>
              <a:buFont typeface="Calibri"/>
              <a:buNone/>
            </a:pPr>
            <a:r>
              <a:rPr lang="en-US" sz="1000" b="1">
                <a:solidFill>
                  <a:srgbClr val="000099"/>
                </a:solidFill>
              </a:rPr>
              <a:t> 	</a:t>
            </a:r>
            <a:endParaRPr sz="22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 (cont.)</a:t>
            </a:r>
            <a:endParaRPr/>
          </a:p>
        </p:txBody>
      </p:sp>
      <p:sp>
        <p:nvSpPr>
          <p:cNvPr id="817" name="Google Shape;817;p10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600"/>
              <a:buChar char="•"/>
            </a:pPr>
            <a:r>
              <a:rPr lang="en-US" sz="2600"/>
              <a:t>Now we will define p</a:t>
            </a:r>
            <a:r>
              <a:rPr lang="en-US" sz="2600" baseline="-25000"/>
              <a:t>k </a:t>
            </a:r>
            <a:r>
              <a:rPr lang="en-US" sz="2600"/>
              <a:t>(decision parameter) as:</a:t>
            </a:r>
            <a:endParaRPr/>
          </a:p>
          <a:p>
            <a:pPr marL="342900" lvl="0" indent="-342900" algn="l" rtl="0">
              <a:spcBef>
                <a:spcPts val="400"/>
              </a:spcBef>
              <a:spcAft>
                <a:spcPts val="0"/>
              </a:spcAft>
              <a:buClr>
                <a:schemeClr val="dk1"/>
              </a:buClr>
              <a:buSzPts val="2000"/>
              <a:buFont typeface="Calibri"/>
              <a:buNone/>
            </a:pPr>
            <a:endParaRPr sz="2000" b="1"/>
          </a:p>
          <a:p>
            <a:pPr marL="342900" lvl="0" indent="-342900" algn="l" rtl="0">
              <a:spcBef>
                <a:spcPts val="400"/>
              </a:spcBef>
              <a:spcAft>
                <a:spcPts val="0"/>
              </a:spcAft>
              <a:buClr>
                <a:schemeClr val="dk1"/>
              </a:buClr>
              <a:buSzPts val="2000"/>
              <a:buFont typeface="Calibri"/>
              <a:buNone/>
            </a:pPr>
            <a:r>
              <a:rPr lang="en-US" sz="2000" b="1"/>
              <a:t>	p</a:t>
            </a:r>
            <a:r>
              <a:rPr lang="en-US" sz="2000" b="1" baseline="-25000"/>
              <a:t>k</a:t>
            </a:r>
            <a:r>
              <a:rPr lang="en-US" sz="2000" b="1"/>
              <a:t> = ∆x (d1 – d2) = 2 ∆ y  *  X </a:t>
            </a:r>
            <a:r>
              <a:rPr lang="en-US" sz="2000" b="1" baseline="-25000"/>
              <a:t>k</a:t>
            </a:r>
            <a:r>
              <a:rPr lang="en-US" sz="2000" b="1"/>
              <a:t>- 2 ∆ x  *  y</a:t>
            </a:r>
            <a:r>
              <a:rPr lang="en-US" sz="2000" b="1" baseline="-25000"/>
              <a:t>k </a:t>
            </a:r>
            <a:r>
              <a:rPr lang="en-US" sz="2000" b="1"/>
              <a:t>+ c,</a:t>
            </a:r>
            <a:endParaRPr/>
          </a:p>
          <a:p>
            <a:pPr marL="342900" lvl="0" indent="-342900" algn="l" rtl="0">
              <a:spcBef>
                <a:spcPts val="400"/>
              </a:spcBef>
              <a:spcAft>
                <a:spcPts val="0"/>
              </a:spcAft>
              <a:buClr>
                <a:schemeClr val="dk1"/>
              </a:buClr>
              <a:buSzPts val="2000"/>
              <a:buFont typeface="Calibri"/>
              <a:buNone/>
            </a:pPr>
            <a:endParaRPr sz="2000" b="1"/>
          </a:p>
          <a:p>
            <a:pPr marL="342900" lvl="0" indent="-342900" algn="l" rtl="0">
              <a:spcBef>
                <a:spcPts val="400"/>
              </a:spcBef>
              <a:spcAft>
                <a:spcPts val="0"/>
              </a:spcAft>
              <a:buClr>
                <a:schemeClr val="dk1"/>
              </a:buClr>
              <a:buSzPts val="2000"/>
              <a:buFont typeface="Calibri"/>
              <a:buNone/>
            </a:pPr>
            <a:r>
              <a:rPr lang="en-US" sz="2000" b="1"/>
              <a:t>	where	c = 2 ∆ y + ∆ x (2b – 1) , </a:t>
            </a:r>
            <a:endParaRPr/>
          </a:p>
          <a:p>
            <a:pPr marL="342900" lvl="0" indent="-342900" algn="l" rtl="0">
              <a:spcBef>
                <a:spcPts val="400"/>
              </a:spcBef>
              <a:spcAft>
                <a:spcPts val="0"/>
              </a:spcAft>
              <a:buClr>
                <a:schemeClr val="dk1"/>
              </a:buClr>
              <a:buSzPts val="2000"/>
              <a:buFont typeface="Calibri"/>
              <a:buNone/>
            </a:pPr>
            <a:r>
              <a:rPr lang="en-US" sz="2000" b="1" baseline="-25000"/>
              <a:t>			</a:t>
            </a:r>
            <a:endParaRPr/>
          </a:p>
          <a:p>
            <a:pPr marL="342900" lvl="0" indent="-342900" algn="l" rtl="0">
              <a:spcBef>
                <a:spcPts val="400"/>
              </a:spcBef>
              <a:spcAft>
                <a:spcPts val="0"/>
              </a:spcAft>
              <a:buClr>
                <a:schemeClr val="dk1"/>
              </a:buClr>
              <a:buSzPts val="2000"/>
              <a:buFont typeface="Calibri"/>
              <a:buNone/>
            </a:pPr>
            <a:r>
              <a:rPr lang="en-US" sz="2000" b="1" baseline="-25000"/>
              <a:t>			</a:t>
            </a:r>
            <a:r>
              <a:rPr lang="en-US" sz="2000" b="1"/>
              <a:t>k represents the k</a:t>
            </a:r>
            <a:r>
              <a:rPr lang="en-US" sz="2000" b="1" baseline="30000"/>
              <a:t>th</a:t>
            </a:r>
            <a:r>
              <a:rPr lang="en-US" sz="2000" b="1"/>
              <a:t> step </a:t>
            </a:r>
            <a:endParaRPr/>
          </a:p>
          <a:p>
            <a:pPr marL="342900" lvl="0" indent="-342900" algn="l" rtl="0">
              <a:spcBef>
                <a:spcPts val="400"/>
              </a:spcBef>
              <a:spcAft>
                <a:spcPts val="0"/>
              </a:spcAft>
              <a:buClr>
                <a:schemeClr val="dk1"/>
              </a:buClr>
              <a:buSzPts val="2000"/>
              <a:buFont typeface="Calibri"/>
              <a:buNone/>
            </a:pPr>
            <a:endParaRPr sz="2000" b="1"/>
          </a:p>
          <a:p>
            <a:pPr marL="342900" lvl="0" indent="-342900" algn="l" rtl="0">
              <a:spcBef>
                <a:spcPts val="400"/>
              </a:spcBef>
              <a:spcAft>
                <a:spcPts val="0"/>
              </a:spcAft>
              <a:buClr>
                <a:schemeClr val="dk1"/>
              </a:buClr>
              <a:buSzPts val="2000"/>
              <a:buFont typeface="Noto Sans Symbols"/>
              <a:buChar char="⮚"/>
            </a:pPr>
            <a:r>
              <a:rPr lang="en-US" sz="2000" b="1"/>
              <a:t>If p</a:t>
            </a:r>
            <a:r>
              <a:rPr lang="en-US" sz="2000" b="1" baseline="-25000"/>
              <a:t>k</a:t>
            </a:r>
            <a:r>
              <a:rPr lang="en-US" sz="2000" b="1"/>
              <a:t> &lt; 0 (i.e. d1 &lt; d2)  🡪   we plot the pixel </a:t>
            </a:r>
            <a:r>
              <a:rPr lang="en-US" sz="2000" b="1">
                <a:latin typeface="Verdana"/>
                <a:ea typeface="Verdana"/>
                <a:cs typeface="Verdana"/>
                <a:sym typeface="Verdana"/>
              </a:rPr>
              <a:t>(x</a:t>
            </a:r>
            <a:r>
              <a:rPr lang="en-US" sz="2000" b="1" baseline="-25000">
                <a:latin typeface="Verdana"/>
                <a:ea typeface="Verdana"/>
                <a:cs typeface="Verdana"/>
                <a:sym typeface="Verdana"/>
              </a:rPr>
              <a:t>k</a:t>
            </a:r>
            <a:r>
              <a:rPr lang="en-US" sz="2000" b="1">
                <a:latin typeface="Verdana"/>
                <a:ea typeface="Verdana"/>
                <a:cs typeface="Verdana"/>
                <a:sym typeface="Verdana"/>
              </a:rPr>
              <a:t>+1, y</a:t>
            </a:r>
            <a:r>
              <a:rPr lang="en-US" sz="2000" b="1" baseline="-25000">
                <a:latin typeface="Verdana"/>
                <a:ea typeface="Verdana"/>
                <a:cs typeface="Verdana"/>
                <a:sym typeface="Verdana"/>
              </a:rPr>
              <a:t>k</a:t>
            </a:r>
            <a:r>
              <a:rPr lang="en-US" sz="2000" b="1">
                <a:latin typeface="Verdana"/>
                <a:ea typeface="Verdana"/>
                <a:cs typeface="Verdana"/>
                <a:sym typeface="Verdana"/>
              </a:rPr>
              <a:t>)</a:t>
            </a:r>
            <a:r>
              <a:rPr lang="en-US" sz="2000" b="1"/>
              <a:t> </a:t>
            </a:r>
            <a:endParaRPr sz="2000" b="1"/>
          </a:p>
          <a:p>
            <a:pPr marL="342900" lvl="0" indent="-342900" algn="l" rtl="0">
              <a:spcBef>
                <a:spcPts val="400"/>
              </a:spcBef>
              <a:spcAft>
                <a:spcPts val="0"/>
              </a:spcAft>
              <a:buClr>
                <a:schemeClr val="dk1"/>
              </a:buClr>
              <a:buSzPts val="2000"/>
              <a:buFont typeface="Calibri"/>
              <a:buNone/>
            </a:pPr>
            <a:r>
              <a:rPr lang="en-US" sz="2000" b="1"/>
              <a:t>	Otherwise we plot the pixel    </a:t>
            </a:r>
            <a:r>
              <a:rPr lang="en-US" sz="2000" b="1">
                <a:latin typeface="Verdana"/>
                <a:ea typeface="Verdana"/>
                <a:cs typeface="Verdana"/>
                <a:sym typeface="Verdana"/>
              </a:rPr>
              <a:t>(x</a:t>
            </a:r>
            <a:r>
              <a:rPr lang="en-US" sz="2000" b="1" baseline="-25000">
                <a:latin typeface="Verdana"/>
                <a:ea typeface="Verdana"/>
                <a:cs typeface="Verdana"/>
                <a:sym typeface="Verdana"/>
              </a:rPr>
              <a:t>k</a:t>
            </a:r>
            <a:r>
              <a:rPr lang="en-US" sz="2000" b="1">
                <a:latin typeface="Verdana"/>
                <a:ea typeface="Verdana"/>
                <a:cs typeface="Verdana"/>
                <a:sym typeface="Verdana"/>
              </a:rPr>
              <a:t>+1, y</a:t>
            </a:r>
            <a:r>
              <a:rPr lang="en-US" sz="2000" b="1" baseline="-25000">
                <a:latin typeface="Verdana"/>
                <a:ea typeface="Verdana"/>
                <a:cs typeface="Verdana"/>
                <a:sym typeface="Verdana"/>
              </a:rPr>
              <a:t>k</a:t>
            </a:r>
            <a:r>
              <a:rPr lang="en-US" sz="2000" b="1">
                <a:latin typeface="Verdana"/>
                <a:ea typeface="Verdana"/>
                <a:cs typeface="Verdana"/>
                <a:sym typeface="Verdana"/>
              </a:rPr>
              <a:t>+1)</a:t>
            </a:r>
            <a:r>
              <a:rPr lang="en-US" sz="2000" b="1">
                <a:solidFill>
                  <a:srgbClr val="000099"/>
                </a:solidFill>
                <a:latin typeface="Verdana"/>
                <a:ea typeface="Verdana"/>
                <a:cs typeface="Verdana"/>
                <a:sym typeface="Verdana"/>
              </a:rPr>
              <a:t> </a:t>
            </a:r>
            <a:endParaRPr/>
          </a:p>
          <a:p>
            <a:pPr marL="342900" lvl="0" indent="-342900" algn="l" rtl="0">
              <a:spcBef>
                <a:spcPts val="400"/>
              </a:spcBef>
              <a:spcAft>
                <a:spcPts val="0"/>
              </a:spcAft>
              <a:buClr>
                <a:schemeClr val="dk1"/>
              </a:buClr>
              <a:buSzPts val="2000"/>
              <a:buFont typeface="Calibri"/>
              <a:buNone/>
            </a:pPr>
            <a:endParaRPr sz="2000"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 (cont.)</a:t>
            </a:r>
            <a:endParaRPr/>
          </a:p>
        </p:txBody>
      </p:sp>
      <p:sp>
        <p:nvSpPr>
          <p:cNvPr id="823" name="Google Shape;823;p10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t>to get the next p</a:t>
            </a:r>
            <a:r>
              <a:rPr lang="en-US" sz="2400" baseline="-25000"/>
              <a:t>k</a:t>
            </a:r>
            <a:r>
              <a:rPr lang="en-US" sz="2400"/>
              <a:t> 🡪   p</a:t>
            </a:r>
            <a:r>
              <a:rPr lang="en-US" sz="2400" baseline="-25000"/>
              <a:t>k+1</a:t>
            </a: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en-US" sz="2400"/>
              <a:t>p</a:t>
            </a:r>
            <a:r>
              <a:rPr lang="en-US" sz="2400" baseline="-25000"/>
              <a:t>k+1</a:t>
            </a:r>
            <a:r>
              <a:rPr lang="en-US" sz="2400"/>
              <a:t> = p</a:t>
            </a:r>
            <a:r>
              <a:rPr lang="en-US" sz="2400" baseline="-25000"/>
              <a:t>k   </a:t>
            </a:r>
            <a:r>
              <a:rPr lang="en-US" sz="2400"/>
              <a:t>+</a:t>
            </a:r>
            <a:r>
              <a:rPr lang="en-US" sz="2400" baseline="-25000"/>
              <a:t> </a:t>
            </a:r>
            <a:r>
              <a:rPr lang="en-US" sz="2400"/>
              <a:t>2 ∆y  - 2 ∆x (y</a:t>
            </a:r>
            <a:r>
              <a:rPr lang="en-US" sz="2400" baseline="-25000"/>
              <a:t>k+1</a:t>
            </a:r>
            <a:r>
              <a:rPr lang="en-US" sz="2400"/>
              <a:t> – y</a:t>
            </a:r>
            <a:r>
              <a:rPr lang="en-US" sz="2400" baseline="-25000"/>
              <a:t>k</a:t>
            </a:r>
            <a:r>
              <a:rPr lang="en-US" sz="2400"/>
              <a:t>) </a:t>
            </a:r>
            <a:endParaRPr/>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en-US" sz="2400"/>
              <a:t>p0 = 2 ∆ y - ∆ x </a:t>
            </a:r>
            <a:endParaRPr/>
          </a:p>
          <a:p>
            <a:pPr marL="342900" lvl="0" indent="-215900" algn="l" rtl="0">
              <a:spcBef>
                <a:spcPts val="400"/>
              </a:spcBef>
              <a:spcAft>
                <a:spcPts val="0"/>
              </a:spcAft>
              <a:buClr>
                <a:schemeClr val="dk1"/>
              </a:buClr>
              <a:buSzPts val="2000"/>
              <a:buNone/>
            </a:pP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 (cont.)</a:t>
            </a:r>
            <a:endParaRPr/>
          </a:p>
        </p:txBody>
      </p:sp>
      <p:sp>
        <p:nvSpPr>
          <p:cNvPr id="829" name="Google Shape;829;p103"/>
          <p:cNvSpPr txBox="1">
            <a:spLocks noGrp="1"/>
          </p:cNvSpPr>
          <p:nvPr>
            <p:ph type="body" idx="1"/>
          </p:nvPr>
        </p:nvSpPr>
        <p:spPr>
          <a:xfrm>
            <a:off x="457200" y="1600200"/>
            <a:ext cx="8382000" cy="4525963"/>
          </a:xfrm>
          <a:prstGeom prst="rect">
            <a:avLst/>
          </a:prstGeom>
          <a:noFill/>
          <a:ln>
            <a:noFill/>
          </a:ln>
        </p:spPr>
        <p:txBody>
          <a:bodyPr spcFirstLastPara="1" wrap="square" lIns="91425" tIns="45700" rIns="91425" bIns="45700" anchor="t" anchorCtr="0">
            <a:normAutofit lnSpcReduction="10000"/>
          </a:bodyPr>
          <a:lstStyle/>
          <a:p>
            <a:pPr marL="609600" lvl="0" indent="-609600" algn="l" rtl="0">
              <a:spcBef>
                <a:spcPts val="0"/>
              </a:spcBef>
              <a:spcAft>
                <a:spcPts val="0"/>
              </a:spcAft>
              <a:buClr>
                <a:schemeClr val="dk1"/>
              </a:buClr>
              <a:buSzPts val="2200"/>
              <a:buFont typeface="Calibri"/>
              <a:buAutoNum type="arabicPeriod"/>
            </a:pPr>
            <a:r>
              <a:rPr lang="en-US" sz="2200"/>
              <a:t>Input two end points and store (x0, y0) in the frame buffer.</a:t>
            </a:r>
            <a:endParaRPr/>
          </a:p>
          <a:p>
            <a:pPr marL="609600" lvl="0" indent="-609600" algn="l" rtl="0">
              <a:spcBef>
                <a:spcPts val="440"/>
              </a:spcBef>
              <a:spcAft>
                <a:spcPts val="0"/>
              </a:spcAft>
              <a:buClr>
                <a:schemeClr val="dk1"/>
              </a:buClr>
              <a:buSzPts val="2200"/>
              <a:buFont typeface="Calibri"/>
              <a:buAutoNum type="arabicPeriod"/>
            </a:pPr>
            <a:r>
              <a:rPr lang="en-US" sz="2200"/>
              <a:t>plot (x0, y0) to be the first point.</a:t>
            </a:r>
            <a:endParaRPr/>
          </a:p>
          <a:p>
            <a:pPr marL="609600" lvl="0" indent="-609600" algn="l" rtl="0">
              <a:spcBef>
                <a:spcPts val="400"/>
              </a:spcBef>
              <a:spcAft>
                <a:spcPts val="0"/>
              </a:spcAft>
              <a:buClr>
                <a:schemeClr val="dk1"/>
              </a:buClr>
              <a:buSzPts val="2000"/>
              <a:buFont typeface="Calibri"/>
              <a:buAutoNum type="arabicPeriod"/>
            </a:pPr>
            <a:r>
              <a:rPr lang="en-US" sz="2000"/>
              <a:t>Calculate the constants ∆ x, ∆ y, 2 ∆ y, and 2 ∆ y – 2 ∆ x, and obtain the starting value for the decision parameter as p0 = 2 ∆ y - ∆ x.</a:t>
            </a:r>
            <a:endParaRPr/>
          </a:p>
          <a:p>
            <a:pPr marL="609600" lvl="0" indent="-609600" algn="l" rtl="0">
              <a:spcBef>
                <a:spcPts val="400"/>
              </a:spcBef>
              <a:spcAft>
                <a:spcPts val="0"/>
              </a:spcAft>
              <a:buClr>
                <a:schemeClr val="dk1"/>
              </a:buClr>
              <a:buSzPts val="2000"/>
              <a:buFont typeface="Verdana"/>
              <a:buAutoNum type="arabicPeriod"/>
            </a:pPr>
            <a:r>
              <a:rPr lang="en-US" sz="2000">
                <a:latin typeface="Verdana"/>
                <a:ea typeface="Verdana"/>
                <a:cs typeface="Verdana"/>
                <a:sym typeface="Verdana"/>
              </a:rPr>
              <a:t>At each x</a:t>
            </a:r>
            <a:r>
              <a:rPr lang="en-US" sz="2000" baseline="-25000">
                <a:latin typeface="Verdana"/>
                <a:ea typeface="Verdana"/>
                <a:cs typeface="Verdana"/>
                <a:sym typeface="Verdana"/>
              </a:rPr>
              <a:t>k</a:t>
            </a:r>
            <a:r>
              <a:rPr lang="en-US" sz="2000">
                <a:latin typeface="Verdana"/>
                <a:ea typeface="Verdana"/>
                <a:cs typeface="Verdana"/>
                <a:sym typeface="Verdana"/>
              </a:rPr>
              <a:t> along the line, starting at k = 0, perform the following test.</a:t>
            </a:r>
            <a:endParaRPr/>
          </a:p>
          <a:p>
            <a:pPr marL="533400" lvl="1" indent="-533400" algn="l" rtl="0">
              <a:spcBef>
                <a:spcPts val="360"/>
              </a:spcBef>
              <a:spcAft>
                <a:spcPts val="0"/>
              </a:spcAft>
              <a:buClr>
                <a:schemeClr val="dk1"/>
              </a:buClr>
              <a:buSzPts val="1600"/>
              <a:buFont typeface="Verdana"/>
              <a:buNone/>
            </a:pPr>
            <a:r>
              <a:rPr lang="en-US" sz="1600">
                <a:latin typeface="Verdana"/>
                <a:ea typeface="Verdana"/>
                <a:cs typeface="Verdana"/>
                <a:sym typeface="Verdana"/>
              </a:rPr>
              <a:t>	</a:t>
            </a:r>
            <a:r>
              <a:rPr lang="en-US" sz="1800">
                <a:latin typeface="Verdana"/>
                <a:ea typeface="Verdana"/>
                <a:cs typeface="Verdana"/>
                <a:sym typeface="Verdana"/>
              </a:rPr>
              <a:t>If p</a:t>
            </a:r>
            <a:r>
              <a:rPr lang="en-US" sz="1800" baseline="-25000">
                <a:latin typeface="Verdana"/>
                <a:ea typeface="Verdana"/>
                <a:cs typeface="Verdana"/>
                <a:sym typeface="Verdana"/>
              </a:rPr>
              <a:t>k</a:t>
            </a:r>
            <a:r>
              <a:rPr lang="en-US" sz="1800">
                <a:latin typeface="Verdana"/>
                <a:ea typeface="Verdana"/>
                <a:cs typeface="Verdana"/>
                <a:sym typeface="Verdana"/>
              </a:rPr>
              <a:t> &lt; 0, plot (x</a:t>
            </a:r>
            <a:r>
              <a:rPr lang="en-US" sz="1800" baseline="-25000">
                <a:latin typeface="Verdana"/>
                <a:ea typeface="Verdana"/>
                <a:cs typeface="Verdana"/>
                <a:sym typeface="Verdana"/>
              </a:rPr>
              <a:t>k</a:t>
            </a:r>
            <a:r>
              <a:rPr lang="en-US" sz="1800">
                <a:latin typeface="Verdana"/>
                <a:ea typeface="Verdana"/>
                <a:cs typeface="Verdana"/>
                <a:sym typeface="Verdana"/>
              </a:rPr>
              <a:t>+1, y</a:t>
            </a:r>
            <a:r>
              <a:rPr lang="en-US" sz="1800" baseline="-25000">
                <a:latin typeface="Verdana"/>
                <a:ea typeface="Verdana"/>
                <a:cs typeface="Verdana"/>
                <a:sym typeface="Verdana"/>
              </a:rPr>
              <a:t>k</a:t>
            </a:r>
            <a:r>
              <a:rPr lang="en-US" sz="1800">
                <a:latin typeface="Verdana"/>
                <a:ea typeface="Verdana"/>
                <a:cs typeface="Verdana"/>
                <a:sym typeface="Verdana"/>
              </a:rPr>
              <a:t>)</a:t>
            </a:r>
            <a:r>
              <a:rPr lang="en-US" sz="1800"/>
              <a:t> and p</a:t>
            </a:r>
            <a:r>
              <a:rPr lang="en-US" sz="1800" baseline="-25000"/>
              <a:t>k+1</a:t>
            </a:r>
            <a:r>
              <a:rPr lang="en-US" sz="1800"/>
              <a:t> = p</a:t>
            </a:r>
            <a:r>
              <a:rPr lang="en-US" sz="1800" baseline="-25000"/>
              <a:t>k   </a:t>
            </a:r>
            <a:r>
              <a:rPr lang="en-US" sz="1800"/>
              <a:t>+</a:t>
            </a:r>
            <a:r>
              <a:rPr lang="en-US" sz="1800" baseline="-25000"/>
              <a:t> </a:t>
            </a:r>
            <a:r>
              <a:rPr lang="en-US" sz="1800">
                <a:latin typeface="Verdana"/>
                <a:ea typeface="Verdana"/>
                <a:cs typeface="Verdana"/>
                <a:sym typeface="Verdana"/>
              </a:rPr>
              <a:t>2∆y     </a:t>
            </a:r>
            <a:endParaRPr sz="1800">
              <a:latin typeface="Verdana"/>
              <a:ea typeface="Verdana"/>
              <a:cs typeface="Verdana"/>
              <a:sym typeface="Verdana"/>
            </a:endParaRPr>
          </a:p>
          <a:p>
            <a:pPr marL="533400" lvl="1" indent="-533400" algn="l" rtl="0">
              <a:spcBef>
                <a:spcPts val="360"/>
              </a:spcBef>
              <a:spcAft>
                <a:spcPts val="0"/>
              </a:spcAft>
              <a:buClr>
                <a:schemeClr val="dk1"/>
              </a:buClr>
              <a:buSzPts val="1800"/>
              <a:buFont typeface="Verdana"/>
              <a:buNone/>
            </a:pPr>
            <a:r>
              <a:rPr lang="en-US" sz="1800">
                <a:latin typeface="Verdana"/>
                <a:ea typeface="Verdana"/>
                <a:cs typeface="Verdana"/>
                <a:sym typeface="Verdana"/>
              </a:rPr>
              <a:t>       Otherwise, </a:t>
            </a:r>
            <a:endParaRPr/>
          </a:p>
          <a:p>
            <a:pPr marL="533400" lvl="1" indent="-533400" algn="l" rtl="0">
              <a:spcBef>
                <a:spcPts val="480"/>
              </a:spcBef>
              <a:spcAft>
                <a:spcPts val="0"/>
              </a:spcAft>
              <a:buClr>
                <a:schemeClr val="dk1"/>
              </a:buClr>
              <a:buSzPts val="1800"/>
              <a:buFont typeface="Verdana"/>
              <a:buNone/>
            </a:pPr>
            <a:r>
              <a:rPr lang="en-US" sz="1800">
                <a:latin typeface="Verdana"/>
                <a:ea typeface="Verdana"/>
                <a:cs typeface="Verdana"/>
                <a:sym typeface="Verdana"/>
              </a:rPr>
              <a:t>	plot (x</a:t>
            </a:r>
            <a:r>
              <a:rPr lang="en-US" sz="1800" baseline="-25000">
                <a:latin typeface="Verdana"/>
                <a:ea typeface="Verdana"/>
                <a:cs typeface="Verdana"/>
                <a:sym typeface="Verdana"/>
              </a:rPr>
              <a:t>k</a:t>
            </a:r>
            <a:r>
              <a:rPr lang="en-US" sz="1800">
                <a:latin typeface="Verdana"/>
                <a:ea typeface="Verdana"/>
                <a:cs typeface="Verdana"/>
                <a:sym typeface="Verdana"/>
              </a:rPr>
              <a:t>+1, y</a:t>
            </a:r>
            <a:r>
              <a:rPr lang="en-US" sz="1800" baseline="-25000">
                <a:latin typeface="Verdana"/>
                <a:ea typeface="Verdana"/>
                <a:cs typeface="Verdana"/>
                <a:sym typeface="Verdana"/>
              </a:rPr>
              <a:t>k</a:t>
            </a:r>
            <a:r>
              <a:rPr lang="en-US" sz="1800">
                <a:latin typeface="Verdana"/>
                <a:ea typeface="Verdana"/>
                <a:cs typeface="Verdana"/>
                <a:sym typeface="Verdana"/>
              </a:rPr>
              <a:t>+1) and </a:t>
            </a:r>
            <a:r>
              <a:rPr lang="en-US" sz="1800"/>
              <a:t>p</a:t>
            </a:r>
            <a:r>
              <a:rPr lang="en-US" sz="1800" baseline="-25000"/>
              <a:t>k+1</a:t>
            </a:r>
            <a:r>
              <a:rPr lang="en-US" sz="1800"/>
              <a:t> = p</a:t>
            </a:r>
            <a:r>
              <a:rPr lang="en-US" sz="1800" baseline="-25000"/>
              <a:t>k   </a:t>
            </a:r>
            <a:r>
              <a:rPr lang="en-US" sz="1800"/>
              <a:t>+</a:t>
            </a:r>
            <a:r>
              <a:rPr lang="en-US" sz="1800" baseline="-25000"/>
              <a:t> </a:t>
            </a:r>
            <a:r>
              <a:rPr lang="en-US" sz="1800">
                <a:latin typeface="Verdana"/>
                <a:ea typeface="Verdana"/>
                <a:cs typeface="Verdana"/>
                <a:sym typeface="Verdana"/>
              </a:rPr>
              <a:t>2∆y  - 2∆x. </a:t>
            </a:r>
            <a:r>
              <a:rPr lang="en-US" sz="2400">
                <a:latin typeface="Verdana"/>
                <a:ea typeface="Verdana"/>
                <a:cs typeface="Verdana"/>
                <a:sym typeface="Verdana"/>
              </a:rPr>
              <a:t> </a:t>
            </a:r>
            <a:endParaRPr/>
          </a:p>
          <a:p>
            <a:pPr marL="609600" lvl="0" indent="-609600" algn="l" rtl="0">
              <a:spcBef>
                <a:spcPts val="480"/>
              </a:spcBef>
              <a:spcAft>
                <a:spcPts val="0"/>
              </a:spcAft>
              <a:buClr>
                <a:schemeClr val="dk1"/>
              </a:buClr>
              <a:buSzPts val="2400"/>
              <a:buFont typeface="Calibri"/>
              <a:buNone/>
            </a:pPr>
            <a:endParaRPr sz="2400">
              <a:latin typeface="Verdana"/>
              <a:ea typeface="Verdana"/>
              <a:cs typeface="Verdana"/>
              <a:sym typeface="Verdana"/>
            </a:endParaRPr>
          </a:p>
          <a:p>
            <a:pPr marL="609600" lvl="0" indent="-609600" algn="l" rtl="0">
              <a:spcBef>
                <a:spcPts val="400"/>
              </a:spcBef>
              <a:spcAft>
                <a:spcPts val="0"/>
              </a:spcAft>
              <a:buClr>
                <a:schemeClr val="dk1"/>
              </a:buClr>
              <a:buSzPts val="2000"/>
              <a:buFont typeface="Verdana"/>
              <a:buAutoNum type="arabicPeriod"/>
            </a:pPr>
            <a:r>
              <a:rPr lang="en-US" sz="2000">
                <a:latin typeface="Verdana"/>
                <a:ea typeface="Verdana"/>
                <a:cs typeface="Verdana"/>
                <a:sym typeface="Verdana"/>
              </a:rPr>
              <a:t>Perform step 4  </a:t>
            </a:r>
            <a:r>
              <a:rPr lang="en-US" sz="2000" b="1">
                <a:latin typeface="Verdana"/>
                <a:ea typeface="Verdana"/>
                <a:cs typeface="Verdana"/>
                <a:sym typeface="Verdana"/>
              </a:rPr>
              <a:t>∆x</a:t>
            </a:r>
            <a:r>
              <a:rPr lang="en-US" sz="2000">
                <a:latin typeface="Verdana"/>
                <a:ea typeface="Verdana"/>
                <a:cs typeface="Verdana"/>
                <a:sym typeface="Verdana"/>
              </a:rPr>
              <a:t> – 1 times. </a:t>
            </a:r>
            <a:endParaRPr/>
          </a:p>
          <a:p>
            <a:pPr marL="533400" lvl="1" indent="-533400" algn="l" rtl="0">
              <a:spcBef>
                <a:spcPts val="320"/>
              </a:spcBef>
              <a:spcAft>
                <a:spcPts val="0"/>
              </a:spcAft>
              <a:buClr>
                <a:schemeClr val="dk1"/>
              </a:buClr>
              <a:buSzPts val="1600"/>
              <a:buFont typeface="Verdana"/>
              <a:buNone/>
            </a:pPr>
            <a:r>
              <a:rPr lang="en-US" sz="1600">
                <a:latin typeface="Verdana"/>
                <a:ea typeface="Verdana"/>
                <a:cs typeface="Verdana"/>
                <a:sym typeface="Verdana"/>
              </a:rPr>
              <a:t>	</a:t>
            </a:r>
            <a:endParaRPr/>
          </a:p>
          <a:p>
            <a:pPr marL="533400" lvl="1" indent="-533400" algn="l" rtl="0">
              <a:spcBef>
                <a:spcPts val="320"/>
              </a:spcBef>
              <a:spcAft>
                <a:spcPts val="0"/>
              </a:spcAft>
              <a:buClr>
                <a:schemeClr val="dk1"/>
              </a:buClr>
              <a:buSzPts val="1600"/>
              <a:buFont typeface="Verdana"/>
              <a:buNone/>
            </a:pPr>
            <a:r>
              <a:rPr lang="en-US" sz="1600">
                <a:latin typeface="Verdana"/>
                <a:ea typeface="Verdana"/>
                <a:cs typeface="Verdana"/>
                <a:sym typeface="Verdana"/>
              </a:rPr>
              <a:t>	</a:t>
            </a:r>
            <a:endParaRPr sz="2000"/>
          </a:p>
          <a:p>
            <a:pPr marL="609600" lvl="0" indent="-469900" algn="l" rtl="0">
              <a:spcBef>
                <a:spcPts val="440"/>
              </a:spcBef>
              <a:spcAft>
                <a:spcPts val="0"/>
              </a:spcAft>
              <a:buClr>
                <a:schemeClr val="dk1"/>
              </a:buClr>
              <a:buSzPts val="2200"/>
              <a:buFont typeface="Calibri"/>
              <a:buNone/>
            </a:pPr>
            <a:endParaRPr sz="2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 ( Example) </a:t>
            </a:r>
            <a:endParaRPr/>
          </a:p>
        </p:txBody>
      </p:sp>
      <p:sp>
        <p:nvSpPr>
          <p:cNvPr id="835" name="Google Shape;835;p10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u="sng"/>
              <a:t>Note: Bresenham’s algorithm is used when slope is &lt;= 1.</a:t>
            </a:r>
            <a:endParaRPr/>
          </a:p>
          <a:p>
            <a:pPr marL="342900" lvl="0" indent="-215900" algn="l" rtl="0">
              <a:spcBef>
                <a:spcPts val="400"/>
              </a:spcBef>
              <a:spcAft>
                <a:spcPts val="0"/>
              </a:spcAft>
              <a:buClr>
                <a:schemeClr val="dk1"/>
              </a:buClr>
              <a:buSzPts val="2000"/>
              <a:buNone/>
            </a:pPr>
            <a:endParaRPr sz="2000"/>
          </a:p>
          <a:p>
            <a:pPr marL="342900" lvl="0" indent="-342900" algn="l" rtl="0">
              <a:spcBef>
                <a:spcPts val="400"/>
              </a:spcBef>
              <a:spcAft>
                <a:spcPts val="0"/>
              </a:spcAft>
              <a:buClr>
                <a:schemeClr val="dk1"/>
              </a:buClr>
              <a:buSzPts val="2000"/>
              <a:buChar char="•"/>
            </a:pPr>
            <a:r>
              <a:rPr lang="en-US" sz="2000"/>
              <a:t>using Bresenham’s Line-Drawing Algorithm, Digitize the line with endpoints (20,10) and (30,18).</a:t>
            </a:r>
            <a:endParaRPr/>
          </a:p>
          <a:p>
            <a:pPr marL="342900" lvl="0" indent="-215900" algn="l" rtl="0">
              <a:spcBef>
                <a:spcPts val="400"/>
              </a:spcBef>
              <a:spcAft>
                <a:spcPts val="0"/>
              </a:spcAft>
              <a:buClr>
                <a:schemeClr val="dk1"/>
              </a:buClr>
              <a:buSzPts val="2000"/>
              <a:buNone/>
            </a:pPr>
            <a:endParaRPr sz="2000"/>
          </a:p>
          <a:p>
            <a:pPr marL="342900" lvl="0" indent="-342900" algn="l" rtl="0">
              <a:spcBef>
                <a:spcPts val="400"/>
              </a:spcBef>
              <a:spcAft>
                <a:spcPts val="0"/>
              </a:spcAft>
              <a:buClr>
                <a:schemeClr val="dk1"/>
              </a:buClr>
              <a:buSzPts val="2000"/>
              <a:buChar char="•"/>
            </a:pPr>
            <a:r>
              <a:rPr lang="en-US" sz="2000"/>
              <a:t>Δy = 18 – 10 = 8</a:t>
            </a:r>
            <a:endParaRPr/>
          </a:p>
          <a:p>
            <a:pPr marL="342900" lvl="0" indent="-342900" algn="l" rtl="0">
              <a:spcBef>
                <a:spcPts val="400"/>
              </a:spcBef>
              <a:spcAft>
                <a:spcPts val="0"/>
              </a:spcAft>
              <a:buClr>
                <a:schemeClr val="dk1"/>
              </a:buClr>
              <a:buSzPts val="2000"/>
              <a:buChar char="•"/>
            </a:pPr>
            <a:r>
              <a:rPr lang="en-US" sz="2000"/>
              <a:t>Δx = 30 – 20 = 10</a:t>
            </a:r>
            <a:endParaRPr/>
          </a:p>
          <a:p>
            <a:pPr marL="342900" lvl="0" indent="-342900" algn="l" rtl="0">
              <a:spcBef>
                <a:spcPts val="400"/>
              </a:spcBef>
              <a:spcAft>
                <a:spcPts val="0"/>
              </a:spcAft>
              <a:buClr>
                <a:schemeClr val="dk1"/>
              </a:buClr>
              <a:buSzPts val="2000"/>
              <a:buChar char="•"/>
            </a:pPr>
            <a:r>
              <a:rPr lang="en-US" sz="2000"/>
              <a:t>m = Δy / Δx = 0.8</a:t>
            </a:r>
            <a:endParaRPr/>
          </a:p>
          <a:p>
            <a:pPr marL="342900" lvl="0" indent="-215900" algn="l" rtl="0">
              <a:spcBef>
                <a:spcPts val="400"/>
              </a:spcBef>
              <a:spcAft>
                <a:spcPts val="0"/>
              </a:spcAft>
              <a:buClr>
                <a:schemeClr val="dk1"/>
              </a:buClr>
              <a:buSzPts val="2000"/>
              <a:buNone/>
            </a:pPr>
            <a:endParaRPr sz="2000"/>
          </a:p>
          <a:p>
            <a:pPr marL="342900" lvl="0" indent="-342900" algn="l" rtl="0">
              <a:spcBef>
                <a:spcPts val="400"/>
              </a:spcBef>
              <a:spcAft>
                <a:spcPts val="0"/>
              </a:spcAft>
              <a:buClr>
                <a:schemeClr val="dk1"/>
              </a:buClr>
              <a:buSzPts val="2000"/>
              <a:buChar char="•"/>
            </a:pPr>
            <a:r>
              <a:rPr lang="en-US" sz="2000"/>
              <a:t>plot the first point (x0, y0) = (20, 10)</a:t>
            </a:r>
            <a:endParaRPr sz="2000"/>
          </a:p>
          <a:p>
            <a:pPr marL="342900" lvl="0" indent="-342900" algn="l" rtl="0">
              <a:spcBef>
                <a:spcPts val="400"/>
              </a:spcBef>
              <a:spcAft>
                <a:spcPts val="0"/>
              </a:spcAft>
              <a:buClr>
                <a:schemeClr val="dk1"/>
              </a:buClr>
              <a:buSzPts val="2000"/>
              <a:buChar char="•"/>
            </a:pPr>
            <a:r>
              <a:rPr lang="en-US" sz="2000"/>
              <a:t>p0 = 2 * Δy – Δx = 2 * 8 – 10 = 6 , so the next point is (21, 11)</a:t>
            </a:r>
            <a:endParaRPr/>
          </a:p>
          <a:p>
            <a:pPr marL="342900" lvl="0" indent="-203200" algn="l" rtl="0">
              <a:spcBef>
                <a:spcPts val="440"/>
              </a:spcBef>
              <a:spcAft>
                <a:spcPts val="0"/>
              </a:spcAft>
              <a:buClr>
                <a:schemeClr val="dk1"/>
              </a:buClr>
              <a:buSzPts val="2200"/>
              <a:buNone/>
            </a:pPr>
            <a:endParaRPr sz="22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Example (cont.)</a:t>
            </a:r>
            <a:endParaRPr/>
          </a:p>
        </p:txBody>
      </p:sp>
      <p:graphicFrame>
        <p:nvGraphicFramePr>
          <p:cNvPr id="841" name="Google Shape;841;p105"/>
          <p:cNvGraphicFramePr/>
          <p:nvPr/>
        </p:nvGraphicFramePr>
        <p:xfrm>
          <a:off x="468313" y="1752600"/>
          <a:ext cx="3000000" cy="3000000"/>
        </p:xfrm>
        <a:graphic>
          <a:graphicData uri="http://schemas.openxmlformats.org/drawingml/2006/table">
            <a:tbl>
              <a:tblPr>
                <a:noFill/>
                <a:tableStyleId>{3FB236F1-B707-4897-9CA5-33ED137313E5}</a:tableStyleId>
              </a:tblPr>
              <a:tblGrid>
                <a:gridCol w="946150">
                  <a:extLst>
                    <a:ext uri="{9D8B030D-6E8A-4147-A177-3AD203B41FA5}">
                      <a16:colId xmlns:a16="http://schemas.microsoft.com/office/drawing/2014/main" val="20000"/>
                    </a:ext>
                  </a:extLst>
                </a:gridCol>
                <a:gridCol w="801675">
                  <a:extLst>
                    <a:ext uri="{9D8B030D-6E8A-4147-A177-3AD203B41FA5}">
                      <a16:colId xmlns:a16="http://schemas.microsoft.com/office/drawing/2014/main" val="20001"/>
                    </a:ext>
                  </a:extLst>
                </a:gridCol>
                <a:gridCol w="2257425">
                  <a:extLst>
                    <a:ext uri="{9D8B030D-6E8A-4147-A177-3AD203B41FA5}">
                      <a16:colId xmlns:a16="http://schemas.microsoft.com/office/drawing/2014/main" val="20002"/>
                    </a:ext>
                  </a:extLst>
                </a:gridCol>
                <a:gridCol w="1311275">
                  <a:extLst>
                    <a:ext uri="{9D8B030D-6E8A-4147-A177-3AD203B41FA5}">
                      <a16:colId xmlns:a16="http://schemas.microsoft.com/office/drawing/2014/main" val="20003"/>
                    </a:ext>
                  </a:extLst>
                </a:gridCol>
                <a:gridCol w="873125">
                  <a:extLst>
                    <a:ext uri="{9D8B030D-6E8A-4147-A177-3AD203B41FA5}">
                      <a16:colId xmlns:a16="http://schemas.microsoft.com/office/drawing/2014/main" val="20004"/>
                    </a:ext>
                  </a:extLst>
                </a:gridCol>
                <a:gridCol w="2039950">
                  <a:extLst>
                    <a:ext uri="{9D8B030D-6E8A-4147-A177-3AD203B41FA5}">
                      <a16:colId xmlns:a16="http://schemas.microsoft.com/office/drawing/2014/main" val="20005"/>
                    </a:ext>
                  </a:extLst>
                </a:gridCol>
              </a:tblGrid>
              <a:tr h="601675">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1" u="none" strike="noStrike" cap="none">
                          <a:solidFill>
                            <a:srgbClr val="003399"/>
                          </a:solidFill>
                          <a:latin typeface="Arial"/>
                          <a:ea typeface="Arial"/>
                          <a:cs typeface="Arial"/>
                          <a:sym typeface="Arial"/>
                        </a:rPr>
                        <a:t>K</a:t>
                      </a:r>
                      <a:endParaRPr sz="2800" b="1" i="0" u="none" strike="noStrike" cap="none">
                        <a:solidFill>
                          <a:srgbClr val="003399"/>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3300"/>
                        </a:buClr>
                        <a:buSzPts val="2800"/>
                        <a:buFont typeface="Arial"/>
                        <a:buNone/>
                      </a:pPr>
                      <a:r>
                        <a:rPr lang="en-US" sz="2800" b="1" i="1" u="none" strike="noStrike" cap="none">
                          <a:solidFill>
                            <a:srgbClr val="FF3300"/>
                          </a:solidFill>
                          <a:latin typeface="Arial"/>
                          <a:ea typeface="Arial"/>
                          <a:cs typeface="Arial"/>
                          <a:sym typeface="Arial"/>
                        </a:rPr>
                        <a:t>P</a:t>
                      </a:r>
                      <a:r>
                        <a:rPr lang="en-US" sz="2800" b="1" i="1" u="none" strike="noStrike" cap="none" baseline="-25000">
                          <a:solidFill>
                            <a:srgbClr val="FF3300"/>
                          </a:solidFill>
                          <a:latin typeface="Arial"/>
                          <a:ea typeface="Arial"/>
                          <a:cs typeface="Arial"/>
                          <a:sym typeface="Arial"/>
                        </a:rPr>
                        <a:t>k</a:t>
                      </a:r>
                      <a:r>
                        <a:rPr lang="en-US" sz="2800" b="1" i="0" u="none" strike="noStrike" cap="none">
                          <a:solidFill>
                            <a:srgbClr val="FF3300"/>
                          </a:solidFill>
                          <a:latin typeface="Arial"/>
                          <a:ea typeface="Arial"/>
                          <a:cs typeface="Arial"/>
                          <a:sym typeface="Arial"/>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(x</a:t>
                      </a:r>
                      <a:r>
                        <a:rPr lang="en-US" sz="2800" b="1" i="0" u="none" strike="noStrike" cap="none" baseline="-25000">
                          <a:solidFill>
                            <a:srgbClr val="003399"/>
                          </a:solidFill>
                          <a:latin typeface="Arial"/>
                          <a:ea typeface="Arial"/>
                          <a:cs typeface="Arial"/>
                          <a:sym typeface="Arial"/>
                        </a:rPr>
                        <a:t>k +1</a:t>
                      </a:r>
                      <a:r>
                        <a:rPr lang="en-US" sz="2800" b="1" i="0" u="none" strike="noStrike" cap="none">
                          <a:solidFill>
                            <a:srgbClr val="003399"/>
                          </a:solidFill>
                          <a:latin typeface="Arial"/>
                          <a:ea typeface="Arial"/>
                          <a:cs typeface="Arial"/>
                          <a:sym typeface="Arial"/>
                        </a:rPr>
                        <a:t>, y</a:t>
                      </a:r>
                      <a:r>
                        <a:rPr lang="en-US" sz="2800" b="1" i="0" u="none" strike="noStrike" cap="none" baseline="-25000">
                          <a:solidFill>
                            <a:srgbClr val="003399"/>
                          </a:solidFill>
                          <a:latin typeface="Arial"/>
                          <a:ea typeface="Arial"/>
                          <a:cs typeface="Arial"/>
                          <a:sym typeface="Arial"/>
                        </a:rPr>
                        <a:t>k +1</a:t>
                      </a:r>
                      <a:r>
                        <a:rPr lang="en-US" sz="2800" b="1" i="0" u="none" strike="noStrike" cap="none">
                          <a:solidFill>
                            <a:srgbClr val="003399"/>
                          </a:solidFill>
                          <a:latin typeface="Arial"/>
                          <a:ea typeface="Arial"/>
                          <a:cs typeface="Arial"/>
                          <a:sym typeface="Arial"/>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K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1" u="none" strike="noStrike" cap="none">
                          <a:solidFill>
                            <a:srgbClr val="003399"/>
                          </a:solidFill>
                          <a:latin typeface="Arial"/>
                          <a:ea typeface="Arial"/>
                          <a:cs typeface="Arial"/>
                          <a:sym typeface="Arial"/>
                        </a:rPr>
                        <a:t>P</a:t>
                      </a:r>
                      <a:r>
                        <a:rPr lang="en-US" sz="2800" b="1" i="1" u="none" strike="noStrike" cap="none" baseline="-25000">
                          <a:solidFill>
                            <a:srgbClr val="003399"/>
                          </a:solidFill>
                          <a:latin typeface="Arial"/>
                          <a:ea typeface="Arial"/>
                          <a:cs typeface="Arial"/>
                          <a:sym typeface="Arial"/>
                        </a:rPr>
                        <a:t>k</a:t>
                      </a:r>
                      <a:r>
                        <a:rPr lang="en-US" sz="2800" b="1" i="0" u="none" strike="noStrike" cap="none">
                          <a:solidFill>
                            <a:srgbClr val="003399"/>
                          </a:solidFill>
                          <a:latin typeface="Arial"/>
                          <a:ea typeface="Arial"/>
                          <a:cs typeface="Arial"/>
                          <a:sym typeface="Arial"/>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(x</a:t>
                      </a:r>
                      <a:r>
                        <a:rPr lang="en-US" sz="2800" b="1" i="0" u="none" strike="noStrike" cap="none" baseline="-25000">
                          <a:solidFill>
                            <a:srgbClr val="003399"/>
                          </a:solidFill>
                          <a:latin typeface="Arial"/>
                          <a:ea typeface="Arial"/>
                          <a:cs typeface="Arial"/>
                          <a:sym typeface="Arial"/>
                        </a:rPr>
                        <a:t>k +1</a:t>
                      </a:r>
                      <a:r>
                        <a:rPr lang="en-US" sz="2800" b="1" i="0" u="none" strike="noStrike" cap="none">
                          <a:solidFill>
                            <a:srgbClr val="003399"/>
                          </a:solidFill>
                          <a:latin typeface="Arial"/>
                          <a:ea typeface="Arial"/>
                          <a:cs typeface="Arial"/>
                          <a:sym typeface="Arial"/>
                        </a:rPr>
                        <a:t>, y</a:t>
                      </a:r>
                      <a:r>
                        <a:rPr lang="en-US" sz="2800" b="1" i="0" u="none" strike="noStrike" cap="none" baseline="-25000">
                          <a:solidFill>
                            <a:srgbClr val="003399"/>
                          </a:solidFill>
                          <a:latin typeface="Arial"/>
                          <a:ea typeface="Arial"/>
                          <a:cs typeface="Arial"/>
                          <a:sym typeface="Arial"/>
                        </a:rPr>
                        <a:t>k +1</a:t>
                      </a:r>
                      <a:r>
                        <a:rPr lang="en-US" sz="2800" b="1" i="0" u="none" strike="noStrike" cap="none">
                          <a:solidFill>
                            <a:srgbClr val="003399"/>
                          </a:solidFill>
                          <a:latin typeface="Arial"/>
                          <a:ea typeface="Arial"/>
                          <a:cs typeface="Arial"/>
                          <a:sym typeface="Arial"/>
                        </a:rPr>
                        <a:t>) </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8200">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0</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3300"/>
                        </a:buClr>
                        <a:buSzPts val="2800"/>
                        <a:buFont typeface="Arial"/>
                        <a:buNone/>
                      </a:pPr>
                      <a:r>
                        <a:rPr lang="en-US" sz="2800" b="1" i="0" u="none" strike="noStrike" cap="none">
                          <a:solidFill>
                            <a:srgbClr val="FF3300"/>
                          </a:solidFill>
                          <a:latin typeface="Arial"/>
                          <a:ea typeface="Arial"/>
                          <a:cs typeface="Arial"/>
                          <a:sym typeface="Arial"/>
                        </a:rPr>
                        <a:t>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(21,11)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5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(26,15) </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8200">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1</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3300"/>
                        </a:buClr>
                        <a:buSzPts val="2800"/>
                        <a:buFont typeface="Arial"/>
                        <a:buNone/>
                      </a:pPr>
                      <a:r>
                        <a:rPr lang="en-US" sz="2800" b="1" i="0" u="none" strike="noStrike" cap="none">
                          <a:solidFill>
                            <a:srgbClr val="FF3300"/>
                          </a:solidFill>
                          <a:latin typeface="Arial"/>
                          <a:ea typeface="Arial"/>
                          <a:cs typeface="Arial"/>
                          <a:sym typeface="Arial"/>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(22,12)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6</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(27,16) </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8200">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3300"/>
                        </a:buClr>
                        <a:buSzPts val="2800"/>
                        <a:buFont typeface="Arial"/>
                        <a:buNone/>
                      </a:pPr>
                      <a:r>
                        <a:rPr lang="en-US" sz="2800" b="1" i="0" u="none" strike="noStrike" cap="none">
                          <a:solidFill>
                            <a:srgbClr val="FF3300"/>
                          </a:solidFill>
                          <a:latin typeface="Arial"/>
                          <a:ea typeface="Arial"/>
                          <a:cs typeface="Arial"/>
                          <a:sym typeface="Arial"/>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(23,12)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(28,16) </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38200">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3</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3300"/>
                        </a:buClr>
                        <a:buSzPts val="2800"/>
                        <a:buFont typeface="Arial"/>
                        <a:buNone/>
                      </a:pPr>
                      <a:r>
                        <a:rPr lang="en-US" sz="2800" b="1" i="0" u="none" strike="noStrike" cap="none">
                          <a:solidFill>
                            <a:srgbClr val="FF3300"/>
                          </a:solidFill>
                          <a:latin typeface="Arial"/>
                          <a:ea typeface="Arial"/>
                          <a:cs typeface="Arial"/>
                          <a:sym typeface="Arial"/>
                        </a:rPr>
                        <a:t>14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(24,13)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14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(29,17) </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38200">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4</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3300"/>
                        </a:buClr>
                        <a:buSzPts val="2800"/>
                        <a:buFont typeface="Arial"/>
                        <a:buNone/>
                      </a:pPr>
                      <a:r>
                        <a:rPr lang="en-US" sz="2800" b="1" i="0" u="none" strike="noStrike" cap="none">
                          <a:solidFill>
                            <a:srgbClr val="FF3300"/>
                          </a:solidFill>
                          <a:latin typeface="Arial"/>
                          <a:ea typeface="Arial"/>
                          <a:cs typeface="Arial"/>
                          <a:sym typeface="Arial"/>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(25,14)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99"/>
                        </a:buClr>
                        <a:buSzPts val="2800"/>
                        <a:buFont typeface="Arial"/>
                        <a:buNone/>
                      </a:pPr>
                      <a:r>
                        <a:rPr lang="en-US" sz="2800" b="1" i="0" u="none" strike="noStrike" cap="none">
                          <a:solidFill>
                            <a:srgbClr val="003399"/>
                          </a:solidFill>
                          <a:latin typeface="Arial"/>
                          <a:ea typeface="Arial"/>
                          <a:cs typeface="Arial"/>
                          <a:sym typeface="Arial"/>
                        </a:rPr>
                        <a:t>(30,18) </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Calibri"/>
              <a:buNone/>
            </a:pPr>
            <a:r>
              <a:rPr lang="en-US" sz="3600"/>
              <a:t>Example (cont.)</a:t>
            </a:r>
            <a:endParaRPr/>
          </a:p>
        </p:txBody>
      </p:sp>
      <p:pic>
        <p:nvPicPr>
          <p:cNvPr id="847" name="Google Shape;847;p106"/>
          <p:cNvPicPr preferRelativeResize="0">
            <a:picLocks noGrp="1"/>
          </p:cNvPicPr>
          <p:nvPr>
            <p:ph type="body" idx="1"/>
          </p:nvPr>
        </p:nvPicPr>
        <p:blipFill rotWithShape="1">
          <a:blip r:embed="rId3">
            <a:alphaModFix/>
          </a:blip>
          <a:srcRect/>
          <a:stretch/>
        </p:blipFill>
        <p:spPr>
          <a:xfrm>
            <a:off x="457200" y="1600200"/>
            <a:ext cx="8229600" cy="452596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0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 (cont.) </a:t>
            </a:r>
            <a:endParaRPr/>
          </a:p>
        </p:txBody>
      </p:sp>
      <p:sp>
        <p:nvSpPr>
          <p:cNvPr id="853" name="Google Shape;853;p10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Notice that bresenham’s algorithm works on lines with slope in range 0 &lt; m &lt; 1.</a:t>
            </a:r>
            <a:endParaRPr/>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We draw from left to right.</a:t>
            </a:r>
            <a:endParaRPr/>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To draw lines with slope &gt; 1, interchange the roles of x and y directions.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a:t>Circle Generating Algorithms</a:t>
            </a:r>
            <a:endParaRPr/>
          </a:p>
        </p:txBody>
      </p:sp>
      <p:sp>
        <p:nvSpPr>
          <p:cNvPr id="859" name="Google Shape;859;p10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What is a circle?</a:t>
            </a:r>
            <a:endParaRPr/>
          </a:p>
          <a:p>
            <a:pPr marL="342900" lvl="0" indent="-342900" algn="l" rtl="0">
              <a:spcBef>
                <a:spcPts val="480"/>
              </a:spcBef>
              <a:spcAft>
                <a:spcPts val="0"/>
              </a:spcAft>
              <a:buClr>
                <a:schemeClr val="dk1"/>
              </a:buClr>
              <a:buSzPts val="2200"/>
              <a:buChar char="•"/>
            </a:pPr>
            <a:r>
              <a:rPr lang="en-US" sz="2200"/>
              <a:t>It is a </a:t>
            </a:r>
            <a:r>
              <a:rPr lang="en-US" sz="2400"/>
              <a:t>set of points that are all at a given distance </a:t>
            </a:r>
            <a:r>
              <a:rPr lang="en-US" sz="2400" b="1" i="1"/>
              <a:t>r</a:t>
            </a:r>
            <a:r>
              <a:rPr lang="en-US" sz="2400"/>
              <a:t>  from center position (</a:t>
            </a:r>
            <a:r>
              <a:rPr lang="en-US" sz="2400" b="1" i="1"/>
              <a:t>x</a:t>
            </a:r>
            <a:r>
              <a:rPr lang="en-US" sz="2400" b="1" i="1" baseline="-25000"/>
              <a:t>c</a:t>
            </a:r>
            <a:r>
              <a:rPr lang="en-US" sz="2400"/>
              <a:t>, </a:t>
            </a:r>
            <a:r>
              <a:rPr lang="en-US" sz="2400" b="1" i="1"/>
              <a:t>y</a:t>
            </a:r>
            <a:r>
              <a:rPr lang="en-US" sz="2400" b="1" i="1" baseline="-25000"/>
              <a:t>c</a:t>
            </a:r>
            <a:r>
              <a:rPr lang="en-US" sz="2400"/>
              <a:t>). </a:t>
            </a:r>
            <a:endParaRPr/>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en-US" sz="2400"/>
              <a:t>The distance relationship equation of a circle is expressed by the Pythagorean theorem in Cartesian coordinates as:</a:t>
            </a:r>
            <a:endParaRPr/>
          </a:p>
          <a:p>
            <a:pPr marL="342900" lvl="0" indent="-342900" algn="l" rtl="0">
              <a:spcBef>
                <a:spcPts val="480"/>
              </a:spcBef>
              <a:spcAft>
                <a:spcPts val="0"/>
              </a:spcAft>
              <a:buClr>
                <a:srgbClr val="002060"/>
              </a:buClr>
              <a:buSzPts val="2400"/>
              <a:buFont typeface="Calibri"/>
              <a:buNone/>
            </a:pPr>
            <a:r>
              <a:rPr lang="en-US" sz="2400" b="1">
                <a:solidFill>
                  <a:srgbClr val="002060"/>
                </a:solidFill>
              </a:rPr>
              <a:t>                     ( x – x</a:t>
            </a:r>
            <a:r>
              <a:rPr lang="en-US" sz="2400" b="1" baseline="-25000">
                <a:solidFill>
                  <a:srgbClr val="002060"/>
                </a:solidFill>
              </a:rPr>
              <a:t>c</a:t>
            </a:r>
            <a:r>
              <a:rPr lang="en-US" sz="2400" b="1">
                <a:solidFill>
                  <a:srgbClr val="002060"/>
                </a:solidFill>
              </a:rPr>
              <a:t>)</a:t>
            </a:r>
            <a:r>
              <a:rPr lang="en-US" sz="2400" b="1" baseline="30000">
                <a:solidFill>
                  <a:srgbClr val="002060"/>
                </a:solidFill>
              </a:rPr>
              <a:t>2</a:t>
            </a:r>
            <a:r>
              <a:rPr lang="en-US" sz="2400" b="1">
                <a:solidFill>
                  <a:srgbClr val="002060"/>
                </a:solidFill>
              </a:rPr>
              <a:t> + ( y – y</a:t>
            </a:r>
            <a:r>
              <a:rPr lang="en-US" sz="2400" b="1" baseline="-25000">
                <a:solidFill>
                  <a:srgbClr val="002060"/>
                </a:solidFill>
              </a:rPr>
              <a:t>c</a:t>
            </a:r>
            <a:r>
              <a:rPr lang="en-US" sz="2400" b="1">
                <a:solidFill>
                  <a:srgbClr val="002060"/>
                </a:solidFill>
              </a:rPr>
              <a:t>)</a:t>
            </a:r>
            <a:r>
              <a:rPr lang="en-US" sz="2400" b="1" baseline="30000">
                <a:solidFill>
                  <a:srgbClr val="002060"/>
                </a:solidFill>
              </a:rPr>
              <a:t>2</a:t>
            </a:r>
            <a:r>
              <a:rPr lang="en-US" sz="2400" b="1">
                <a:solidFill>
                  <a:srgbClr val="002060"/>
                </a:solidFill>
              </a:rPr>
              <a:t> = r</a:t>
            </a:r>
            <a:r>
              <a:rPr lang="en-US" sz="2400" b="1" baseline="30000">
                <a:solidFill>
                  <a:srgbClr val="002060"/>
                </a:solidFill>
              </a:rPr>
              <a:t>2</a:t>
            </a:r>
            <a:r>
              <a:rPr lang="en-US" sz="2200">
                <a:solidFill>
                  <a:srgbClr val="002060"/>
                </a:solidFill>
              </a:rPr>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Circle Generating Algorithms (cont.)</a:t>
            </a:r>
            <a:endParaRPr/>
          </a:p>
        </p:txBody>
      </p:sp>
      <p:sp>
        <p:nvSpPr>
          <p:cNvPr id="865" name="Google Shape;865;p10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We can re-write the circle equation as:</a:t>
            </a:r>
            <a:endParaRPr/>
          </a:p>
          <a:p>
            <a:pPr marL="342900" lvl="0" indent="-342900" algn="l" rtl="0">
              <a:spcBef>
                <a:spcPts val="400"/>
              </a:spcBef>
              <a:spcAft>
                <a:spcPts val="0"/>
              </a:spcAft>
              <a:buClr>
                <a:schemeClr val="accent2"/>
              </a:buClr>
              <a:buSzPts val="2000"/>
              <a:buFont typeface="Calibri"/>
              <a:buNone/>
            </a:pPr>
            <a:r>
              <a:rPr lang="en-US" sz="2000" b="1" i="1">
                <a:solidFill>
                  <a:schemeClr val="accent2"/>
                </a:solidFill>
              </a:rPr>
              <a:t>			</a:t>
            </a:r>
            <a:r>
              <a:rPr lang="en-US" sz="2000" b="1">
                <a:solidFill>
                  <a:srgbClr val="002060"/>
                </a:solidFill>
              </a:rPr>
              <a:t>y = y</a:t>
            </a:r>
            <a:r>
              <a:rPr lang="en-US" sz="2000" b="1" baseline="-25000">
                <a:solidFill>
                  <a:srgbClr val="002060"/>
                </a:solidFill>
              </a:rPr>
              <a:t>c</a:t>
            </a:r>
            <a:r>
              <a:rPr lang="en-US" sz="2000" b="1">
                <a:solidFill>
                  <a:srgbClr val="002060"/>
                </a:solidFill>
              </a:rPr>
              <a:t> ± ( r</a:t>
            </a:r>
            <a:r>
              <a:rPr lang="en-US" sz="2000" b="1" baseline="30000">
                <a:solidFill>
                  <a:srgbClr val="002060"/>
                </a:solidFill>
              </a:rPr>
              <a:t>2</a:t>
            </a:r>
            <a:r>
              <a:rPr lang="en-US" sz="2000" b="1">
                <a:solidFill>
                  <a:srgbClr val="002060"/>
                </a:solidFill>
              </a:rPr>
              <a:t> – ( x – x</a:t>
            </a:r>
            <a:r>
              <a:rPr lang="en-US" sz="2000" b="1" baseline="-25000">
                <a:solidFill>
                  <a:srgbClr val="002060"/>
                </a:solidFill>
              </a:rPr>
              <a:t>c</a:t>
            </a:r>
            <a:r>
              <a:rPr lang="en-US" sz="2000" b="1">
                <a:solidFill>
                  <a:srgbClr val="002060"/>
                </a:solidFill>
              </a:rPr>
              <a:t>)</a:t>
            </a:r>
            <a:r>
              <a:rPr lang="en-US" sz="2000" b="1" baseline="30000">
                <a:solidFill>
                  <a:srgbClr val="002060"/>
                </a:solidFill>
              </a:rPr>
              <a:t>2</a:t>
            </a:r>
            <a:r>
              <a:rPr lang="en-US" sz="2000" b="1">
                <a:solidFill>
                  <a:srgbClr val="002060"/>
                </a:solidFill>
              </a:rPr>
              <a:t> )</a:t>
            </a:r>
            <a:r>
              <a:rPr lang="en-US" sz="2000" b="1" baseline="30000">
                <a:solidFill>
                  <a:srgbClr val="002060"/>
                </a:solidFill>
              </a:rPr>
              <a:t>0.5</a:t>
            </a:r>
            <a:endParaRPr/>
          </a:p>
          <a:p>
            <a:pPr marL="342900" lvl="0" indent="-215900" algn="l" rtl="0">
              <a:spcBef>
                <a:spcPts val="400"/>
              </a:spcBef>
              <a:spcAft>
                <a:spcPts val="0"/>
              </a:spcAft>
              <a:buClr>
                <a:schemeClr val="dk1"/>
              </a:buClr>
              <a:buSzPts val="2000"/>
              <a:buNone/>
            </a:pPr>
            <a:endParaRPr sz="2000" b="1" baseline="30000">
              <a:solidFill>
                <a:srgbClr val="002060"/>
              </a:solidFill>
            </a:endParaRPr>
          </a:p>
          <a:p>
            <a:pPr marL="342900" lvl="0" indent="-342900" algn="l" rtl="0">
              <a:spcBef>
                <a:spcPts val="400"/>
              </a:spcBef>
              <a:spcAft>
                <a:spcPts val="0"/>
              </a:spcAft>
              <a:buClr>
                <a:schemeClr val="dk1"/>
              </a:buClr>
              <a:buSzPts val="2000"/>
              <a:buChar char="•"/>
            </a:pPr>
            <a:r>
              <a:rPr lang="en-US" sz="2000"/>
              <a:t>By substitution with x , </a:t>
            </a:r>
            <a:r>
              <a:rPr lang="en-US" sz="2000">
                <a:solidFill>
                  <a:srgbClr val="002060"/>
                </a:solidFill>
              </a:rPr>
              <a:t>x</a:t>
            </a:r>
            <a:r>
              <a:rPr lang="en-US" sz="2000" baseline="-25000">
                <a:solidFill>
                  <a:srgbClr val="002060"/>
                </a:solidFill>
              </a:rPr>
              <a:t>c </a:t>
            </a:r>
            <a:r>
              <a:rPr lang="en-US" sz="2000">
                <a:solidFill>
                  <a:srgbClr val="002060"/>
                </a:solidFill>
              </a:rPr>
              <a:t>and y</a:t>
            </a:r>
            <a:r>
              <a:rPr lang="en-US" sz="2000" baseline="-25000">
                <a:solidFill>
                  <a:srgbClr val="002060"/>
                </a:solidFill>
              </a:rPr>
              <a:t>c</a:t>
            </a:r>
            <a:r>
              <a:rPr lang="en-US" sz="2000">
                <a:solidFill>
                  <a:srgbClr val="002060"/>
                </a:solidFill>
              </a:rPr>
              <a:t> we can get y.</a:t>
            </a:r>
            <a:endParaRPr/>
          </a:p>
          <a:p>
            <a:pPr marL="342900" lvl="0" indent="-215900" algn="l" rtl="0">
              <a:spcBef>
                <a:spcPts val="400"/>
              </a:spcBef>
              <a:spcAft>
                <a:spcPts val="0"/>
              </a:spcAft>
              <a:buClr>
                <a:schemeClr val="dk1"/>
              </a:buClr>
              <a:buSzPts val="2000"/>
              <a:buNone/>
            </a:pPr>
            <a:endParaRPr sz="2000">
              <a:solidFill>
                <a:srgbClr val="002060"/>
              </a:solidFill>
            </a:endParaRPr>
          </a:p>
          <a:p>
            <a:pPr marL="342900" lvl="0" indent="-342900" algn="l" rtl="0">
              <a:spcBef>
                <a:spcPts val="400"/>
              </a:spcBef>
              <a:spcAft>
                <a:spcPts val="0"/>
              </a:spcAft>
              <a:buClr>
                <a:schemeClr val="dk1"/>
              </a:buClr>
              <a:buSzPts val="2000"/>
              <a:buChar char="•"/>
            </a:pPr>
            <a:r>
              <a:rPr lang="en-US" sz="2000"/>
              <a:t>Two problems with this approach:</a:t>
            </a:r>
            <a:endParaRPr/>
          </a:p>
          <a:p>
            <a:pPr marL="742950" lvl="1" indent="-285750" algn="l" rtl="0">
              <a:spcBef>
                <a:spcPts val="320"/>
              </a:spcBef>
              <a:spcAft>
                <a:spcPts val="0"/>
              </a:spcAft>
              <a:buClr>
                <a:schemeClr val="dk1"/>
              </a:buClr>
              <a:buSzPts val="1600"/>
              <a:buChar char="–"/>
            </a:pPr>
            <a:r>
              <a:rPr lang="en-US" sz="1600"/>
              <a:t>it involves considerable computation at each step. </a:t>
            </a:r>
            <a:endParaRPr/>
          </a:p>
          <a:p>
            <a:pPr marL="742950" lvl="1" indent="-285750" algn="l" rtl="0">
              <a:spcBef>
                <a:spcPts val="320"/>
              </a:spcBef>
              <a:spcAft>
                <a:spcPts val="0"/>
              </a:spcAft>
              <a:buClr>
                <a:schemeClr val="dk1"/>
              </a:buClr>
              <a:buSzPts val="1600"/>
              <a:buChar char="–"/>
            </a:pPr>
            <a:r>
              <a:rPr lang="en-US" sz="1600"/>
              <a:t>The spacing between plotted pixel positions is not uniform, as demonstrated below</a:t>
            </a:r>
            <a:endParaRPr/>
          </a:p>
          <a:p>
            <a:pPr marL="342900" lvl="0" indent="-203200" algn="l" rtl="0">
              <a:spcBef>
                <a:spcPts val="440"/>
              </a:spcBef>
              <a:spcAft>
                <a:spcPts val="0"/>
              </a:spcAft>
              <a:buClr>
                <a:schemeClr val="dk1"/>
              </a:buClr>
              <a:buSzPts val="2200"/>
              <a:buNone/>
            </a:pPr>
            <a:endParaRPr sz="2200">
              <a:solidFill>
                <a:srgbClr val="002060"/>
              </a:solidFill>
            </a:endParaRPr>
          </a:p>
        </p:txBody>
      </p:sp>
      <p:pic>
        <p:nvPicPr>
          <p:cNvPr id="866" name="Google Shape;866;p109"/>
          <p:cNvPicPr preferRelativeResize="0"/>
          <p:nvPr/>
        </p:nvPicPr>
        <p:blipFill rotWithShape="1">
          <a:blip r:embed="rId3">
            <a:alphaModFix/>
          </a:blip>
          <a:srcRect/>
          <a:stretch/>
        </p:blipFill>
        <p:spPr>
          <a:xfrm>
            <a:off x="2014538" y="4357688"/>
            <a:ext cx="2100262" cy="2043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p:nvPr/>
        </p:nvSpPr>
        <p:spPr>
          <a:xfrm>
            <a:off x="0" y="22860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5. Education and Training</a:t>
            </a:r>
            <a:endParaRPr sz="3200">
              <a:solidFill>
                <a:schemeClr val="dk1"/>
              </a:solidFill>
              <a:latin typeface="Cambria Math"/>
              <a:ea typeface="Cambria Math"/>
              <a:cs typeface="Cambria Math"/>
              <a:sym typeface="Cambria Math"/>
            </a:endParaRPr>
          </a:p>
        </p:txBody>
      </p:sp>
      <p:sp>
        <p:nvSpPr>
          <p:cNvPr id="161" name="Google Shape;161;p11"/>
          <p:cNvSpPr txBox="1"/>
          <p:nvPr/>
        </p:nvSpPr>
        <p:spPr>
          <a:xfrm>
            <a:off x="0" y="1143000"/>
            <a:ext cx="9144000" cy="4678363"/>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 wide range of individual education software with multimedia.</a:t>
            </a:r>
            <a:endParaRPr/>
          </a:p>
          <a:p>
            <a:pPr marL="342900" marR="0" lvl="0" indent="-1651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It is also used in classroom to enhance the educational experience and simplify teacher’s work.</a:t>
            </a:r>
            <a:endParaRPr/>
          </a:p>
          <a:p>
            <a:pPr marL="342900" marR="0" lvl="0" indent="-1651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In distance learning, where all students may not be at same place during a class.</a:t>
            </a:r>
            <a:endParaRPr/>
          </a:p>
          <a:p>
            <a:pPr marL="342900" marR="0" lvl="0" indent="-1651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165100" algn="just"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chemeClr val="dk1"/>
              </a:buClr>
              <a:buSzPts val="2800"/>
              <a:buFont typeface="Arial"/>
              <a:buNone/>
            </a:pPr>
            <a:endParaRPr sz="2800" b="0" i="0" u="none" strike="noStrike" cap="none">
              <a:solidFill>
                <a:srgbClr val="00CC00"/>
              </a:solidFill>
              <a:latin typeface="Times New Roman"/>
              <a:ea typeface="Times New Roman"/>
              <a:cs typeface="Times New Roman"/>
              <a:sym typeface="Times New Roman"/>
            </a:endParaRPr>
          </a:p>
          <a:p>
            <a:pPr marL="742950" marR="0" lvl="1" indent="-10795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742950" marR="0" lvl="1" indent="-107950" algn="l" rtl="0">
              <a:lnSpc>
                <a:spcPct val="100000"/>
              </a:lnSpc>
              <a:spcBef>
                <a:spcPts val="560"/>
              </a:spcBef>
              <a:spcAft>
                <a:spcPts val="0"/>
              </a:spcAft>
              <a:buClr>
                <a:schemeClr val="dk1"/>
              </a:buClr>
              <a:buSzPts val="2800"/>
              <a:buFont typeface="Arial"/>
              <a:buNone/>
            </a:pPr>
            <a:endParaRPr sz="2800" b="1" i="0" u="none" strike="noStrike" cap="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 calcmode="lin" valueType="num">
                                      <p:cBhvr additive="base">
                                        <p:cTn id="7" dur="500"/>
                                        <p:tgtEl>
                                          <p:spTgt spid="16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 calcmode="lin" valueType="num">
                                      <p:cBhvr additive="base">
                                        <p:cTn id="12" dur="500"/>
                                        <p:tgtEl>
                                          <p:spTgt spid="16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 calcmode="lin" valueType="num">
                                      <p:cBhvr additive="base">
                                        <p:cTn id="17" dur="500"/>
                                        <p:tgtEl>
                                          <p:spTgt spid="16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 calcmode="lin" valueType="num">
                                      <p:cBhvr additive="base">
                                        <p:cTn id="22" dur="500"/>
                                        <p:tgtEl>
                                          <p:spTgt spid="16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 calcmode="lin" valueType="num">
                                      <p:cBhvr additive="base">
                                        <p:cTn id="27" dur="500"/>
                                        <p:tgtEl>
                                          <p:spTgt spid="16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 calcmode="lin" valueType="num">
                                      <p:cBhvr additive="base">
                                        <p:cTn id="32" dur="500"/>
                                        <p:tgtEl>
                                          <p:spTgt spid="16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1">
                                            <p:txEl>
                                              <p:pRg st="6" end="6"/>
                                            </p:txEl>
                                          </p:spTgt>
                                        </p:tgtEl>
                                        <p:attrNameLst>
                                          <p:attrName>style.visibility</p:attrName>
                                        </p:attrNameLst>
                                      </p:cBhvr>
                                      <p:to>
                                        <p:strVal val="visible"/>
                                      </p:to>
                                    </p:set>
                                    <p:anim calcmode="lin" valueType="num">
                                      <p:cBhvr additive="base">
                                        <p:cTn id="37" dur="500"/>
                                        <p:tgtEl>
                                          <p:spTgt spid="16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1">
                                            <p:txEl>
                                              <p:pRg st="7" end="7"/>
                                            </p:txEl>
                                          </p:spTgt>
                                        </p:tgtEl>
                                        <p:attrNameLst>
                                          <p:attrName>style.visibility</p:attrName>
                                        </p:attrNameLst>
                                      </p:cBhvr>
                                      <p:to>
                                        <p:strVal val="visible"/>
                                      </p:to>
                                    </p:set>
                                    <p:anim calcmode="lin" valueType="num">
                                      <p:cBhvr additive="base">
                                        <p:cTn id="42" dur="500"/>
                                        <p:tgtEl>
                                          <p:spTgt spid="16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61">
                                            <p:txEl>
                                              <p:pRg st="8" end="8"/>
                                            </p:txEl>
                                          </p:spTgt>
                                        </p:tgtEl>
                                        <p:attrNameLst>
                                          <p:attrName>style.visibility</p:attrName>
                                        </p:attrNameLst>
                                      </p:cBhvr>
                                      <p:to>
                                        <p:strVal val="visible"/>
                                      </p:to>
                                    </p:set>
                                    <p:anim calcmode="lin" valueType="num">
                                      <p:cBhvr additive="base">
                                        <p:cTn id="47" dur="500"/>
                                        <p:tgtEl>
                                          <p:spTgt spid="16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61">
                                            <p:txEl>
                                              <p:pRg st="9" end="9"/>
                                            </p:txEl>
                                          </p:spTgt>
                                        </p:tgtEl>
                                        <p:attrNameLst>
                                          <p:attrName>style.visibility</p:attrName>
                                        </p:attrNameLst>
                                      </p:cBhvr>
                                      <p:to>
                                        <p:strVal val="visible"/>
                                      </p:to>
                                    </p:set>
                                    <p:anim calcmode="lin" valueType="num">
                                      <p:cBhvr additive="base">
                                        <p:cTn id="52" dur="500"/>
                                        <p:tgtEl>
                                          <p:spTgt spid="16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61">
                                            <p:txEl>
                                              <p:pRg st="10" end="10"/>
                                            </p:txEl>
                                          </p:spTgt>
                                        </p:tgtEl>
                                        <p:attrNameLst>
                                          <p:attrName>style.visibility</p:attrName>
                                        </p:attrNameLst>
                                      </p:cBhvr>
                                      <p:to>
                                        <p:strVal val="visible"/>
                                      </p:to>
                                    </p:set>
                                    <p:anim calcmode="lin" valueType="num">
                                      <p:cBhvr additive="base">
                                        <p:cTn id="57" dur="500"/>
                                        <p:tgtEl>
                                          <p:spTgt spid="16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Circle Generating Algorithms (cont.)</a:t>
            </a:r>
            <a:endParaRPr/>
          </a:p>
        </p:txBody>
      </p:sp>
      <p:sp>
        <p:nvSpPr>
          <p:cNvPr id="872" name="Google Shape;872;p1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t>Polar coordinates </a:t>
            </a:r>
            <a:r>
              <a:rPr lang="en-US" sz="2400" b="1"/>
              <a:t>(r and θ)</a:t>
            </a:r>
            <a:r>
              <a:rPr lang="en-US" sz="2400"/>
              <a:t> are used to eliminate the unequal spacing shown above. </a:t>
            </a:r>
            <a:endParaRPr/>
          </a:p>
          <a:p>
            <a:pPr marL="342900" lvl="0" indent="-342900" algn="l" rtl="0">
              <a:spcBef>
                <a:spcPts val="480"/>
              </a:spcBef>
              <a:spcAft>
                <a:spcPts val="0"/>
              </a:spcAft>
              <a:buClr>
                <a:schemeClr val="dk1"/>
              </a:buClr>
              <a:buSzPts val="2400"/>
              <a:buChar char="•"/>
            </a:pPr>
            <a:r>
              <a:rPr lang="en-US" sz="2400"/>
              <a:t>Expressing the circle equation in parametric polar form yields the pair of equations</a:t>
            </a:r>
            <a:endParaRPr/>
          </a:p>
          <a:p>
            <a:pPr marL="342900" lvl="0" indent="-190500" algn="l" rtl="0">
              <a:spcBef>
                <a:spcPts val="480"/>
              </a:spcBef>
              <a:spcAft>
                <a:spcPts val="0"/>
              </a:spcAft>
              <a:buClr>
                <a:schemeClr val="dk1"/>
              </a:buClr>
              <a:buSzPts val="2400"/>
              <a:buNone/>
            </a:pPr>
            <a:endParaRPr sz="2400"/>
          </a:p>
          <a:p>
            <a:pPr marL="742950" lvl="1" indent="-285750" algn="l" rtl="0">
              <a:spcBef>
                <a:spcPts val="400"/>
              </a:spcBef>
              <a:spcAft>
                <a:spcPts val="0"/>
              </a:spcAft>
              <a:buClr>
                <a:srgbClr val="002060"/>
              </a:buClr>
              <a:buSzPts val="2000"/>
              <a:buChar char="–"/>
            </a:pPr>
            <a:r>
              <a:rPr lang="en-US" sz="2000" b="1">
                <a:solidFill>
                  <a:srgbClr val="002060"/>
                </a:solidFill>
              </a:rPr>
              <a:t>x = x</a:t>
            </a:r>
            <a:r>
              <a:rPr lang="en-US" sz="2000" b="1" baseline="-25000">
                <a:solidFill>
                  <a:srgbClr val="002060"/>
                </a:solidFill>
              </a:rPr>
              <a:t>c </a:t>
            </a:r>
            <a:r>
              <a:rPr lang="en-US" sz="2000" b="1">
                <a:solidFill>
                  <a:srgbClr val="002060"/>
                </a:solidFill>
              </a:rPr>
              <a:t>+ r cos θ</a:t>
            </a:r>
            <a:endParaRPr sz="2000" b="1">
              <a:solidFill>
                <a:srgbClr val="002060"/>
              </a:solidFill>
            </a:endParaRPr>
          </a:p>
          <a:p>
            <a:pPr marL="742950" lvl="1" indent="-285750" algn="l" rtl="0">
              <a:spcBef>
                <a:spcPts val="400"/>
              </a:spcBef>
              <a:spcAft>
                <a:spcPts val="0"/>
              </a:spcAft>
              <a:buClr>
                <a:srgbClr val="002060"/>
              </a:buClr>
              <a:buSzPts val="2000"/>
              <a:buChar char="–"/>
            </a:pPr>
            <a:r>
              <a:rPr lang="en-US" sz="2000" b="1">
                <a:solidFill>
                  <a:srgbClr val="002060"/>
                </a:solidFill>
              </a:rPr>
              <a:t>y = y</a:t>
            </a:r>
            <a:r>
              <a:rPr lang="en-US" sz="2000" b="1" baseline="-25000">
                <a:solidFill>
                  <a:srgbClr val="002060"/>
                </a:solidFill>
              </a:rPr>
              <a:t>c </a:t>
            </a:r>
            <a:r>
              <a:rPr lang="en-US" sz="2000" b="1">
                <a:solidFill>
                  <a:srgbClr val="002060"/>
                </a:solidFill>
              </a:rPr>
              <a:t>+ r sin θ</a:t>
            </a:r>
            <a:endParaRPr sz="1800">
              <a:solidFill>
                <a:srgbClr val="00206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Circle Generating Algorithms (cont.)</a:t>
            </a:r>
            <a:endParaRPr/>
          </a:p>
        </p:txBody>
      </p:sp>
      <p:sp>
        <p:nvSpPr>
          <p:cNvPr id="878" name="Google Shape;878;p1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400"/>
              <a:buChar char="•"/>
            </a:pPr>
            <a:r>
              <a:rPr lang="en-US" sz="2400"/>
              <a:t>When a circle is generated with these equations using a fixed angular step size, a circle is plotted with equally spaced points along the circumference. </a:t>
            </a:r>
            <a:endParaRPr/>
          </a:p>
          <a:p>
            <a:pPr marL="342900" lvl="0" indent="-342900" algn="l" rtl="0">
              <a:lnSpc>
                <a:spcPct val="80000"/>
              </a:lnSpc>
              <a:spcBef>
                <a:spcPts val="480"/>
              </a:spcBef>
              <a:spcAft>
                <a:spcPts val="0"/>
              </a:spcAft>
              <a:buClr>
                <a:schemeClr val="dk1"/>
              </a:buClr>
              <a:buSzPts val="2400"/>
              <a:buFont typeface="Calibri"/>
              <a:buNone/>
            </a:pPr>
            <a:endParaRPr sz="2400"/>
          </a:p>
          <a:p>
            <a:pPr marL="342900" lvl="0" indent="-342900" algn="l" rtl="0">
              <a:lnSpc>
                <a:spcPct val="80000"/>
              </a:lnSpc>
              <a:spcBef>
                <a:spcPts val="480"/>
              </a:spcBef>
              <a:spcAft>
                <a:spcPts val="0"/>
              </a:spcAft>
              <a:buClr>
                <a:schemeClr val="dk1"/>
              </a:buClr>
              <a:buSzPts val="2400"/>
              <a:buChar char="•"/>
            </a:pPr>
            <a:r>
              <a:rPr lang="en-US" sz="2400"/>
              <a:t>The step size chosen  θ  depends on the application and the display device. </a:t>
            </a:r>
            <a:endParaRPr/>
          </a:p>
          <a:p>
            <a:pPr marL="342900" lvl="0" indent="-190500" algn="l" rtl="0">
              <a:lnSpc>
                <a:spcPct val="80000"/>
              </a:lnSpc>
              <a:spcBef>
                <a:spcPts val="480"/>
              </a:spcBef>
              <a:spcAft>
                <a:spcPts val="0"/>
              </a:spcAft>
              <a:buClr>
                <a:schemeClr val="dk1"/>
              </a:buClr>
              <a:buSzPts val="2400"/>
              <a:buNone/>
            </a:pPr>
            <a:endParaRPr sz="2400"/>
          </a:p>
          <a:p>
            <a:pPr marL="342900" lvl="0" indent="-342900" algn="l" rtl="0">
              <a:lnSpc>
                <a:spcPct val="80000"/>
              </a:lnSpc>
              <a:spcBef>
                <a:spcPts val="480"/>
              </a:spcBef>
              <a:spcAft>
                <a:spcPts val="0"/>
              </a:spcAft>
              <a:buClr>
                <a:schemeClr val="dk1"/>
              </a:buClr>
              <a:buSzPts val="2400"/>
              <a:buChar char="•"/>
            </a:pPr>
            <a:r>
              <a:rPr lang="en-US" sz="2400"/>
              <a:t>Computation can be reduced by considering the symmetry of circles. The shape of the circle is similar in each quadrant. </a:t>
            </a:r>
            <a:endParaRPr/>
          </a:p>
          <a:p>
            <a:pPr marL="342900" lvl="0" indent="-342900" algn="l" rtl="0">
              <a:lnSpc>
                <a:spcPct val="80000"/>
              </a:lnSpc>
              <a:spcBef>
                <a:spcPts val="480"/>
              </a:spcBef>
              <a:spcAft>
                <a:spcPts val="0"/>
              </a:spcAft>
              <a:buClr>
                <a:schemeClr val="dk1"/>
              </a:buClr>
              <a:buSzPts val="2400"/>
              <a:buFont typeface="Calibri"/>
              <a:buNone/>
            </a:pPr>
            <a:endParaRPr sz="2400"/>
          </a:p>
          <a:p>
            <a:pPr marL="342900" lvl="0" indent="-342900" algn="l" rtl="0">
              <a:lnSpc>
                <a:spcPct val="80000"/>
              </a:lnSpc>
              <a:spcBef>
                <a:spcPts val="480"/>
              </a:spcBef>
              <a:spcAft>
                <a:spcPts val="0"/>
              </a:spcAft>
              <a:buClr>
                <a:schemeClr val="dk1"/>
              </a:buClr>
              <a:buSzPts val="2400"/>
              <a:buChar char="•"/>
            </a:pPr>
            <a:r>
              <a:rPr lang="en-US" sz="2400"/>
              <a:t>We can take this one step further and note that there is also symmetry between octants. </a:t>
            </a:r>
            <a:endParaRPr/>
          </a:p>
          <a:p>
            <a:pPr marL="342900" lvl="0" indent="-190500" algn="l" rtl="0">
              <a:lnSpc>
                <a:spcPct val="80000"/>
              </a:lnSpc>
              <a:spcBef>
                <a:spcPts val="480"/>
              </a:spcBef>
              <a:spcAft>
                <a:spcPts val="0"/>
              </a:spcAft>
              <a:buClr>
                <a:schemeClr val="dk1"/>
              </a:buClr>
              <a:buSzPts val="2400"/>
              <a:buNone/>
            </a:pPr>
            <a:endParaRPr sz="2400"/>
          </a:p>
          <a:p>
            <a:pPr marL="342900" lvl="0" indent="-203200" algn="l" rtl="0">
              <a:spcBef>
                <a:spcPts val="440"/>
              </a:spcBef>
              <a:spcAft>
                <a:spcPts val="0"/>
              </a:spcAft>
              <a:buClr>
                <a:schemeClr val="dk1"/>
              </a:buClr>
              <a:buSzPts val="2200"/>
              <a:buNone/>
            </a:pPr>
            <a:endParaRPr sz="22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Circle Generating Algorithms (cont.)</a:t>
            </a:r>
            <a:endParaRPr/>
          </a:p>
        </p:txBody>
      </p:sp>
      <p:sp>
        <p:nvSpPr>
          <p:cNvPr id="884" name="Google Shape;884;p1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203200" algn="l" rtl="0">
              <a:spcBef>
                <a:spcPts val="0"/>
              </a:spcBef>
              <a:spcAft>
                <a:spcPts val="0"/>
              </a:spcAft>
              <a:buClr>
                <a:schemeClr val="dk1"/>
              </a:buClr>
              <a:buSzPts val="2200"/>
              <a:buNone/>
            </a:pPr>
            <a:endParaRPr sz="2200"/>
          </a:p>
        </p:txBody>
      </p:sp>
      <p:pic>
        <p:nvPicPr>
          <p:cNvPr id="885" name="Google Shape;885;p112"/>
          <p:cNvPicPr preferRelativeResize="0"/>
          <p:nvPr/>
        </p:nvPicPr>
        <p:blipFill rotWithShape="1">
          <a:blip r:embed="rId3">
            <a:alphaModFix/>
          </a:blip>
          <a:srcRect/>
          <a:stretch/>
        </p:blipFill>
        <p:spPr>
          <a:xfrm>
            <a:off x="1676400" y="1905000"/>
            <a:ext cx="5553075" cy="43910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Mid-point circle algorithm</a:t>
            </a:r>
            <a:endParaRPr/>
          </a:p>
        </p:txBody>
      </p:sp>
      <p:sp>
        <p:nvSpPr>
          <p:cNvPr id="891" name="Google Shape;891;p1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t>A method for direct distance comparison is to test the halfway position between two pixels to determine if this midpoint is inside or outside the circle boundary. </a:t>
            </a:r>
            <a:endParaRPr/>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en-US" sz="2400"/>
              <a:t>This method is more easily applied to other conics, and for an integer circle radius.</a:t>
            </a:r>
            <a:endParaRPr sz="2400" b="1" i="1" u="sng"/>
          </a:p>
          <a:p>
            <a:pPr marL="342900" lvl="0" indent="-203200" algn="l" rtl="0">
              <a:spcBef>
                <a:spcPts val="440"/>
              </a:spcBef>
              <a:spcAft>
                <a:spcPts val="0"/>
              </a:spcAft>
              <a:buClr>
                <a:schemeClr val="dk1"/>
              </a:buClr>
              <a:buSzPts val="2200"/>
              <a:buNone/>
            </a:pPr>
            <a:endParaRPr sz="2200"/>
          </a:p>
          <a:p>
            <a:pPr marL="342900" lvl="0" indent="-342900" algn="l" rtl="0">
              <a:spcBef>
                <a:spcPts val="480"/>
              </a:spcBef>
              <a:spcAft>
                <a:spcPts val="0"/>
              </a:spcAft>
              <a:buClr>
                <a:schemeClr val="dk1"/>
              </a:buClr>
              <a:buSzPts val="2400"/>
              <a:buChar char="•"/>
            </a:pPr>
            <a:r>
              <a:rPr lang="en-US" sz="2400"/>
              <a:t>we sample at unit intervals and determine the closest pixel position to the specified circle path at each step. </a:t>
            </a:r>
            <a:endParaRPr/>
          </a:p>
          <a:p>
            <a:pPr marL="342900" lvl="0" indent="-203200" algn="l" rtl="0">
              <a:spcBef>
                <a:spcPts val="440"/>
              </a:spcBef>
              <a:spcAft>
                <a:spcPts val="0"/>
              </a:spcAft>
              <a:buClr>
                <a:schemeClr val="dk1"/>
              </a:buClr>
              <a:buSzPts val="2200"/>
              <a:buNone/>
            </a:pPr>
            <a:endParaRPr sz="22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Mid-point circle algorithm (cont.)</a:t>
            </a:r>
            <a:endParaRPr/>
          </a:p>
        </p:txBody>
      </p:sp>
      <p:sp>
        <p:nvSpPr>
          <p:cNvPr id="897" name="Google Shape;897;p1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000"/>
              <a:buChar char="•"/>
            </a:pPr>
            <a:r>
              <a:rPr lang="en-US" sz="2000"/>
              <a:t>For a given radius r and screen center position (x</a:t>
            </a:r>
            <a:r>
              <a:rPr lang="en-US" sz="2000" baseline="-25000"/>
              <a:t>c</a:t>
            </a:r>
            <a:r>
              <a:rPr lang="en-US" sz="2000"/>
              <a:t>, y</a:t>
            </a:r>
            <a:r>
              <a:rPr lang="en-US" sz="2000" baseline="-25000"/>
              <a:t>c</a:t>
            </a:r>
            <a:r>
              <a:rPr lang="en-US" sz="2000"/>
              <a:t>), we can first set up our algorithm to calculate pixel positions around a circle path centered at the coordinate origin ( 0, 0 ).</a:t>
            </a:r>
            <a:endParaRPr/>
          </a:p>
          <a:p>
            <a:pPr marL="342900" lvl="0" indent="-342900" algn="l" rtl="0">
              <a:lnSpc>
                <a:spcPct val="90000"/>
              </a:lnSpc>
              <a:spcBef>
                <a:spcPts val="400"/>
              </a:spcBef>
              <a:spcAft>
                <a:spcPts val="0"/>
              </a:spcAft>
              <a:buClr>
                <a:schemeClr val="dk1"/>
              </a:buClr>
              <a:buSzPts val="2000"/>
              <a:buFont typeface="Calibri"/>
              <a:buNone/>
            </a:pPr>
            <a:endParaRPr sz="2000"/>
          </a:p>
          <a:p>
            <a:pPr marL="342900" lvl="0" indent="-342900" algn="l" rtl="0">
              <a:lnSpc>
                <a:spcPct val="90000"/>
              </a:lnSpc>
              <a:spcBef>
                <a:spcPts val="400"/>
              </a:spcBef>
              <a:spcAft>
                <a:spcPts val="0"/>
              </a:spcAft>
              <a:buClr>
                <a:schemeClr val="dk1"/>
              </a:buClr>
              <a:buSzPts val="2000"/>
              <a:buChar char="•"/>
            </a:pPr>
            <a:r>
              <a:rPr lang="en-US" sz="2000"/>
              <a:t>Then each calculated position (x, y) is moved to its proper screen position by adding x</a:t>
            </a:r>
            <a:r>
              <a:rPr lang="en-US" sz="2000" baseline="-25000"/>
              <a:t>c</a:t>
            </a:r>
            <a:r>
              <a:rPr lang="en-US" sz="2000"/>
              <a:t> to x and y</a:t>
            </a:r>
            <a:r>
              <a:rPr lang="en-US" sz="2000" baseline="-25000"/>
              <a:t>c</a:t>
            </a:r>
            <a:r>
              <a:rPr lang="en-US" sz="2000"/>
              <a:t> to y. </a:t>
            </a:r>
            <a:endParaRPr/>
          </a:p>
          <a:p>
            <a:pPr marL="342900" lvl="0" indent="-215900" algn="l" rtl="0">
              <a:lnSpc>
                <a:spcPct val="90000"/>
              </a:lnSpc>
              <a:spcBef>
                <a:spcPts val="400"/>
              </a:spcBef>
              <a:spcAft>
                <a:spcPts val="0"/>
              </a:spcAft>
              <a:buClr>
                <a:schemeClr val="dk1"/>
              </a:buClr>
              <a:buSzPts val="2000"/>
              <a:buNone/>
            </a:pPr>
            <a:endParaRPr sz="2000"/>
          </a:p>
          <a:p>
            <a:pPr marL="342900" lvl="0" indent="-342900" algn="l" rtl="0">
              <a:spcBef>
                <a:spcPts val="400"/>
              </a:spcBef>
              <a:spcAft>
                <a:spcPts val="0"/>
              </a:spcAft>
              <a:buClr>
                <a:schemeClr val="dk1"/>
              </a:buClr>
              <a:buSzPts val="2000"/>
              <a:buChar char="•"/>
            </a:pPr>
            <a:r>
              <a:rPr lang="en-US" sz="2000"/>
              <a:t>Along the circle section from x = 0 to x = y in the first quadrant, the slope of the curve varies from 0 to - 1. </a:t>
            </a:r>
            <a:endParaRPr/>
          </a:p>
          <a:p>
            <a:pPr marL="342900" lvl="0" indent="-342900" algn="l" rtl="0">
              <a:spcBef>
                <a:spcPts val="400"/>
              </a:spcBef>
              <a:spcAft>
                <a:spcPts val="0"/>
              </a:spcAft>
              <a:buClr>
                <a:schemeClr val="dk1"/>
              </a:buClr>
              <a:buSzPts val="2000"/>
              <a:buChar char="•"/>
            </a:pPr>
            <a:r>
              <a:rPr lang="en-US" sz="2000"/>
              <a:t>Therefore, we can take unit steps in the positive x direction over this octant and use a decision parameter to determine which of the two possible y positions is closer to the circle path at each step. </a:t>
            </a:r>
            <a:endParaRPr/>
          </a:p>
          <a:p>
            <a:pPr marL="342900" lvl="0" indent="-203200" algn="l" rtl="0">
              <a:spcBef>
                <a:spcPts val="440"/>
              </a:spcBef>
              <a:spcAft>
                <a:spcPts val="0"/>
              </a:spcAft>
              <a:buClr>
                <a:schemeClr val="dk1"/>
              </a:buClr>
              <a:buSzPts val="2200"/>
              <a:buNone/>
            </a:pPr>
            <a:endParaRPr sz="22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Mid-point circle algorithm (cont.)</a:t>
            </a:r>
            <a:endParaRPr/>
          </a:p>
        </p:txBody>
      </p:sp>
      <p:sp>
        <p:nvSpPr>
          <p:cNvPr id="903" name="Google Shape;903;p1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2060"/>
              </a:buClr>
              <a:buSzPts val="2000"/>
              <a:buChar char="•"/>
            </a:pPr>
            <a:r>
              <a:rPr lang="en-US" sz="2000">
                <a:solidFill>
                  <a:srgbClr val="002060"/>
                </a:solidFill>
              </a:rPr>
              <a:t>Positions in the other seven octants are then obtained by symmetry.</a:t>
            </a:r>
            <a:endParaRPr sz="2000">
              <a:solidFill>
                <a:srgbClr val="002060"/>
              </a:solidFill>
            </a:endParaRPr>
          </a:p>
          <a:p>
            <a:pPr marL="342900" lvl="0" indent="-203200" algn="l" rtl="0">
              <a:spcBef>
                <a:spcPts val="440"/>
              </a:spcBef>
              <a:spcAft>
                <a:spcPts val="0"/>
              </a:spcAft>
              <a:buClr>
                <a:schemeClr val="dk1"/>
              </a:buClr>
              <a:buSzPts val="2200"/>
              <a:buNone/>
            </a:pPr>
            <a:endParaRPr sz="2200">
              <a:solidFill>
                <a:srgbClr val="002060"/>
              </a:solidFill>
            </a:endParaRPr>
          </a:p>
          <a:p>
            <a:pPr marL="342900" lvl="0" indent="-342900" algn="l" rtl="0">
              <a:lnSpc>
                <a:spcPct val="90000"/>
              </a:lnSpc>
              <a:spcBef>
                <a:spcPts val="400"/>
              </a:spcBef>
              <a:spcAft>
                <a:spcPts val="0"/>
              </a:spcAft>
              <a:buClr>
                <a:srgbClr val="002060"/>
              </a:buClr>
              <a:buSzPts val="2000"/>
              <a:buChar char="•"/>
            </a:pPr>
            <a:r>
              <a:rPr lang="en-US" sz="2000">
                <a:solidFill>
                  <a:srgbClr val="002060"/>
                </a:solidFill>
              </a:rPr>
              <a:t>To apply the midpoint method. we define a circle function:</a:t>
            </a:r>
            <a:endParaRPr/>
          </a:p>
          <a:p>
            <a:pPr marL="342900" lvl="0" indent="-342900" algn="l" rtl="0">
              <a:lnSpc>
                <a:spcPct val="90000"/>
              </a:lnSpc>
              <a:spcBef>
                <a:spcPts val="400"/>
              </a:spcBef>
              <a:spcAft>
                <a:spcPts val="0"/>
              </a:spcAft>
              <a:buClr>
                <a:srgbClr val="002060"/>
              </a:buClr>
              <a:buSzPts val="2000"/>
              <a:buFont typeface="Calibri"/>
              <a:buNone/>
            </a:pPr>
            <a:r>
              <a:rPr lang="en-US" sz="2000" b="1">
                <a:solidFill>
                  <a:srgbClr val="002060"/>
                </a:solidFill>
              </a:rPr>
              <a:t>                        f</a:t>
            </a:r>
            <a:r>
              <a:rPr lang="en-US" sz="2000" b="1" baseline="-25000">
                <a:solidFill>
                  <a:srgbClr val="002060"/>
                </a:solidFill>
              </a:rPr>
              <a:t>circle</a:t>
            </a:r>
            <a:r>
              <a:rPr lang="en-US" sz="2000" b="1">
                <a:solidFill>
                  <a:srgbClr val="002060"/>
                </a:solidFill>
              </a:rPr>
              <a:t>(x, y) = x²  +  y² – r²</a:t>
            </a:r>
            <a:endParaRPr/>
          </a:p>
          <a:p>
            <a:pPr marL="342900" lvl="0" indent="-342900" algn="l" rtl="0">
              <a:lnSpc>
                <a:spcPct val="90000"/>
              </a:lnSpc>
              <a:spcBef>
                <a:spcPts val="400"/>
              </a:spcBef>
              <a:spcAft>
                <a:spcPts val="0"/>
              </a:spcAft>
              <a:buClr>
                <a:schemeClr val="dk1"/>
              </a:buClr>
              <a:buSzPts val="2000"/>
              <a:buFont typeface="Calibri"/>
              <a:buNone/>
            </a:pPr>
            <a:endParaRPr sz="2000" b="1">
              <a:solidFill>
                <a:srgbClr val="002060"/>
              </a:solidFill>
            </a:endParaRPr>
          </a:p>
          <a:p>
            <a:pPr marL="342900" lvl="0" indent="-342900" algn="l" rtl="0">
              <a:lnSpc>
                <a:spcPct val="90000"/>
              </a:lnSpc>
              <a:spcBef>
                <a:spcPts val="400"/>
              </a:spcBef>
              <a:spcAft>
                <a:spcPts val="0"/>
              </a:spcAft>
              <a:buClr>
                <a:srgbClr val="002060"/>
              </a:buClr>
              <a:buSzPts val="2000"/>
              <a:buChar char="•"/>
            </a:pPr>
            <a:r>
              <a:rPr lang="en-US" sz="2000">
                <a:solidFill>
                  <a:srgbClr val="002060"/>
                </a:solidFill>
              </a:rPr>
              <a:t>Any point (x, y) on the boundary of the circle with radius r satisfies the equation </a:t>
            </a:r>
            <a:r>
              <a:rPr lang="en-US" sz="2000" b="1">
                <a:solidFill>
                  <a:srgbClr val="002060"/>
                </a:solidFill>
              </a:rPr>
              <a:t>f</a:t>
            </a:r>
            <a:r>
              <a:rPr lang="en-US" sz="2000" b="1" baseline="-25000">
                <a:solidFill>
                  <a:srgbClr val="002060"/>
                </a:solidFill>
              </a:rPr>
              <a:t>circle</a:t>
            </a:r>
            <a:r>
              <a:rPr lang="en-US" sz="2000" b="1">
                <a:solidFill>
                  <a:srgbClr val="002060"/>
                </a:solidFill>
              </a:rPr>
              <a:t>( x, y ) = 0.</a:t>
            </a:r>
            <a:endParaRPr/>
          </a:p>
          <a:p>
            <a:pPr marL="342900" lvl="0" indent="-215900" algn="l" rtl="0">
              <a:lnSpc>
                <a:spcPct val="90000"/>
              </a:lnSpc>
              <a:spcBef>
                <a:spcPts val="400"/>
              </a:spcBef>
              <a:spcAft>
                <a:spcPts val="0"/>
              </a:spcAft>
              <a:buClr>
                <a:schemeClr val="dk1"/>
              </a:buClr>
              <a:buSzPts val="2000"/>
              <a:buNone/>
            </a:pPr>
            <a:endParaRPr sz="2000" b="1">
              <a:solidFill>
                <a:srgbClr val="002060"/>
              </a:solidFill>
            </a:endParaRPr>
          </a:p>
          <a:p>
            <a:pPr marL="342900" lvl="0" indent="-342900" algn="l" rtl="0">
              <a:lnSpc>
                <a:spcPct val="90000"/>
              </a:lnSpc>
              <a:spcBef>
                <a:spcPts val="400"/>
              </a:spcBef>
              <a:spcAft>
                <a:spcPts val="0"/>
              </a:spcAft>
              <a:buClr>
                <a:srgbClr val="002060"/>
              </a:buClr>
              <a:buSzPts val="2000"/>
              <a:buChar char="•"/>
            </a:pPr>
            <a:r>
              <a:rPr lang="en-US" sz="2000">
                <a:solidFill>
                  <a:srgbClr val="002060"/>
                </a:solidFill>
              </a:rPr>
              <a:t>If </a:t>
            </a:r>
            <a:r>
              <a:rPr lang="en-US" sz="2000" b="1">
                <a:solidFill>
                  <a:srgbClr val="002060"/>
                </a:solidFill>
              </a:rPr>
              <a:t>f</a:t>
            </a:r>
            <a:r>
              <a:rPr lang="en-US" sz="2000" b="1" baseline="-25000">
                <a:solidFill>
                  <a:srgbClr val="002060"/>
                </a:solidFill>
              </a:rPr>
              <a:t>circle</a:t>
            </a:r>
            <a:r>
              <a:rPr lang="en-US" sz="2000" b="1">
                <a:solidFill>
                  <a:srgbClr val="002060"/>
                </a:solidFill>
              </a:rPr>
              <a:t>( x, y )  &lt; 0, </a:t>
            </a:r>
            <a:r>
              <a:rPr lang="en-US" sz="2000">
                <a:solidFill>
                  <a:srgbClr val="002060"/>
                </a:solidFill>
              </a:rPr>
              <a:t>the</a:t>
            </a:r>
            <a:r>
              <a:rPr lang="en-US" sz="2000" b="1">
                <a:solidFill>
                  <a:srgbClr val="002060"/>
                </a:solidFill>
              </a:rPr>
              <a:t> </a:t>
            </a:r>
            <a:r>
              <a:rPr lang="en-US" sz="2000">
                <a:solidFill>
                  <a:srgbClr val="002060"/>
                </a:solidFill>
              </a:rPr>
              <a:t>point is inside the circle boundary , </a:t>
            </a:r>
            <a:endParaRPr/>
          </a:p>
          <a:p>
            <a:pPr marL="342900" lvl="0" indent="-342900" algn="l" rtl="0">
              <a:lnSpc>
                <a:spcPct val="90000"/>
              </a:lnSpc>
              <a:spcBef>
                <a:spcPts val="400"/>
              </a:spcBef>
              <a:spcAft>
                <a:spcPts val="0"/>
              </a:spcAft>
              <a:buClr>
                <a:srgbClr val="002060"/>
              </a:buClr>
              <a:buSzPts val="2000"/>
              <a:buFont typeface="Calibri"/>
              <a:buNone/>
            </a:pPr>
            <a:r>
              <a:rPr lang="en-US" sz="2000">
                <a:solidFill>
                  <a:srgbClr val="002060"/>
                </a:solidFill>
              </a:rPr>
              <a:t>     If </a:t>
            </a:r>
            <a:r>
              <a:rPr lang="en-US" sz="2000" b="1">
                <a:solidFill>
                  <a:srgbClr val="002060"/>
                </a:solidFill>
              </a:rPr>
              <a:t>f</a:t>
            </a:r>
            <a:r>
              <a:rPr lang="en-US" sz="2000" b="1" baseline="-25000">
                <a:solidFill>
                  <a:srgbClr val="002060"/>
                </a:solidFill>
              </a:rPr>
              <a:t>circle</a:t>
            </a:r>
            <a:r>
              <a:rPr lang="en-US" sz="2000" b="1">
                <a:solidFill>
                  <a:srgbClr val="002060"/>
                </a:solidFill>
              </a:rPr>
              <a:t>( x, y )  &gt; 0, </a:t>
            </a:r>
            <a:r>
              <a:rPr lang="en-US" sz="2000">
                <a:solidFill>
                  <a:srgbClr val="002060"/>
                </a:solidFill>
              </a:rPr>
              <a:t>the point is outside the circle boundary, </a:t>
            </a:r>
            <a:endParaRPr/>
          </a:p>
          <a:p>
            <a:pPr marL="342900" lvl="0" indent="-342900" algn="l" rtl="0">
              <a:lnSpc>
                <a:spcPct val="90000"/>
              </a:lnSpc>
              <a:spcBef>
                <a:spcPts val="400"/>
              </a:spcBef>
              <a:spcAft>
                <a:spcPts val="0"/>
              </a:spcAft>
              <a:buClr>
                <a:srgbClr val="002060"/>
              </a:buClr>
              <a:buSzPts val="2000"/>
              <a:buFont typeface="Calibri"/>
              <a:buNone/>
            </a:pPr>
            <a:r>
              <a:rPr lang="en-US" sz="2000">
                <a:solidFill>
                  <a:srgbClr val="002060"/>
                </a:solidFill>
              </a:rPr>
              <a:t>     If </a:t>
            </a:r>
            <a:r>
              <a:rPr lang="en-US" sz="2000" b="1">
                <a:solidFill>
                  <a:srgbClr val="002060"/>
                </a:solidFill>
              </a:rPr>
              <a:t>f</a:t>
            </a:r>
            <a:r>
              <a:rPr lang="en-US" sz="2000" b="1" baseline="-25000">
                <a:solidFill>
                  <a:srgbClr val="002060"/>
                </a:solidFill>
              </a:rPr>
              <a:t>circle</a:t>
            </a:r>
            <a:r>
              <a:rPr lang="en-US" sz="2000" b="1">
                <a:solidFill>
                  <a:srgbClr val="002060"/>
                </a:solidFill>
              </a:rPr>
              <a:t>( x, y )  = 0, </a:t>
            </a:r>
            <a:r>
              <a:rPr lang="en-US" sz="2000">
                <a:solidFill>
                  <a:srgbClr val="002060"/>
                </a:solidFill>
              </a:rPr>
              <a:t>the point is on the</a:t>
            </a:r>
            <a:r>
              <a:rPr lang="en-US" sz="2000" b="1">
                <a:solidFill>
                  <a:srgbClr val="002060"/>
                </a:solidFill>
              </a:rPr>
              <a:t> </a:t>
            </a:r>
            <a:r>
              <a:rPr lang="en-US" sz="2000">
                <a:solidFill>
                  <a:srgbClr val="002060"/>
                </a:solidFill>
              </a:rPr>
              <a:t>circle boundary.</a:t>
            </a:r>
            <a:endParaRPr/>
          </a:p>
          <a:p>
            <a:pPr marL="342900" lvl="0" indent="-342900" algn="l" rtl="0">
              <a:lnSpc>
                <a:spcPct val="90000"/>
              </a:lnSpc>
              <a:spcBef>
                <a:spcPts val="400"/>
              </a:spcBef>
              <a:spcAft>
                <a:spcPts val="0"/>
              </a:spcAft>
              <a:buClr>
                <a:srgbClr val="002060"/>
              </a:buClr>
              <a:buSzPts val="2000"/>
              <a:buFont typeface="Calibri"/>
              <a:buNone/>
            </a:pPr>
            <a:r>
              <a:rPr lang="en-US" sz="2000">
                <a:solidFill>
                  <a:srgbClr val="002060"/>
                </a:solidFill>
              </a:rPr>
              <a:t> </a:t>
            </a:r>
            <a:endParaRPr sz="2000">
              <a:solidFill>
                <a:srgbClr val="002060"/>
              </a:solidFill>
            </a:endParaRPr>
          </a:p>
          <a:p>
            <a:pPr marL="342900" lvl="0" indent="-203200" algn="l" rtl="0">
              <a:spcBef>
                <a:spcPts val="440"/>
              </a:spcBef>
              <a:spcAft>
                <a:spcPts val="0"/>
              </a:spcAft>
              <a:buClr>
                <a:schemeClr val="dk1"/>
              </a:buClr>
              <a:buSzPts val="2200"/>
              <a:buNone/>
            </a:pPr>
            <a:endParaRPr sz="2200">
              <a:solidFill>
                <a:srgbClr val="00206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16"/>
          <p:cNvSpPr txBox="1">
            <a:spLocks noGrp="1"/>
          </p:cNvSpPr>
          <p:nvPr>
            <p:ph type="title"/>
          </p:nvPr>
        </p:nvSpPr>
        <p:spPr>
          <a:xfrm>
            <a:off x="457200" y="274638"/>
            <a:ext cx="8229600" cy="11731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Mid-point circle algorithm (cont.)</a:t>
            </a:r>
            <a:endParaRPr/>
          </a:p>
        </p:txBody>
      </p:sp>
      <p:sp>
        <p:nvSpPr>
          <p:cNvPr id="909" name="Google Shape;909;p1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203200" algn="l" rtl="0">
              <a:spcBef>
                <a:spcPts val="0"/>
              </a:spcBef>
              <a:spcAft>
                <a:spcPts val="0"/>
              </a:spcAft>
              <a:buClr>
                <a:schemeClr val="dk1"/>
              </a:buClr>
              <a:buSzPts val="2200"/>
              <a:buNone/>
            </a:pPr>
            <a:endParaRPr sz="2200"/>
          </a:p>
        </p:txBody>
      </p:sp>
      <p:pic>
        <p:nvPicPr>
          <p:cNvPr id="910" name="Google Shape;910;p116"/>
          <p:cNvPicPr preferRelativeResize="0"/>
          <p:nvPr/>
        </p:nvPicPr>
        <p:blipFill rotWithShape="1">
          <a:blip r:embed="rId3">
            <a:alphaModFix/>
          </a:blip>
          <a:srcRect/>
          <a:stretch/>
        </p:blipFill>
        <p:spPr>
          <a:xfrm>
            <a:off x="971550" y="1828800"/>
            <a:ext cx="7170738" cy="3810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17"/>
          <p:cNvSpPr/>
          <p:nvPr/>
        </p:nvSpPr>
        <p:spPr>
          <a:xfrm>
            <a:off x="228600" y="838200"/>
            <a:ext cx="8915400"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00FF"/>
                </a:solidFill>
                <a:latin typeface="Calibri"/>
                <a:ea typeface="Calibri"/>
                <a:cs typeface="Calibri"/>
                <a:sym typeface="Calibri"/>
              </a:rPr>
              <a:t>Mid-point Circle Algorithm Calculating p</a:t>
            </a:r>
            <a:r>
              <a:rPr lang="en-US" sz="3600" b="1" baseline="-25000">
                <a:solidFill>
                  <a:srgbClr val="0000FF"/>
                </a:solidFill>
                <a:latin typeface="Calibri"/>
                <a:ea typeface="Calibri"/>
                <a:cs typeface="Calibri"/>
                <a:sym typeface="Calibri"/>
              </a:rPr>
              <a:t>k</a:t>
            </a:r>
            <a:endParaRPr sz="3600" b="1" baseline="-25000">
              <a:solidFill>
                <a:srgbClr val="0000FF"/>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0" marR="0" lvl="0" indent="0" algn="l" rtl="0">
              <a:spcBef>
                <a:spcPts val="0"/>
              </a:spcBef>
              <a:spcAft>
                <a:spcPts val="0"/>
              </a:spcAft>
              <a:buNone/>
            </a:pPr>
            <a:r>
              <a:rPr lang="en-US" sz="3600">
                <a:solidFill>
                  <a:schemeClr val="dk1"/>
                </a:solidFill>
                <a:latin typeface="Calibri"/>
                <a:ea typeface="Calibri"/>
                <a:cs typeface="Calibri"/>
                <a:sym typeface="Calibri"/>
              </a:rPr>
              <a:t>First, set the pixel at </a:t>
            </a:r>
            <a:r>
              <a:rPr lang="en-US" sz="3600" b="1">
                <a:solidFill>
                  <a:schemeClr val="dk1"/>
                </a:solidFill>
                <a:latin typeface="Calibri"/>
                <a:ea typeface="Calibri"/>
                <a:cs typeface="Calibri"/>
                <a:sym typeface="Calibri"/>
              </a:rPr>
              <a:t>(</a:t>
            </a:r>
            <a:r>
              <a:rPr lang="en-US" sz="3600" b="1" i="1">
                <a:solidFill>
                  <a:schemeClr val="dk1"/>
                </a:solidFill>
                <a:latin typeface="Calibri"/>
                <a:ea typeface="Calibri"/>
                <a:cs typeface="Calibri"/>
                <a:sym typeface="Calibri"/>
              </a:rPr>
              <a:t>xk </a:t>
            </a:r>
            <a:r>
              <a:rPr lang="en-US" sz="3600" b="1">
                <a:solidFill>
                  <a:schemeClr val="dk1"/>
                </a:solidFill>
                <a:latin typeface="Calibri"/>
                <a:ea typeface="Calibri"/>
                <a:cs typeface="Calibri"/>
                <a:sym typeface="Calibri"/>
              </a:rPr>
              <a:t>, </a:t>
            </a:r>
            <a:r>
              <a:rPr lang="en-US" sz="3600" b="1" i="1">
                <a:solidFill>
                  <a:schemeClr val="dk1"/>
                </a:solidFill>
                <a:latin typeface="Calibri"/>
                <a:ea typeface="Calibri"/>
                <a:cs typeface="Calibri"/>
                <a:sym typeface="Calibri"/>
              </a:rPr>
              <a:t>yk </a:t>
            </a:r>
            <a:r>
              <a:rPr lang="en-US" sz="3600" b="1">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next determine whether the pixel </a:t>
            </a:r>
            <a:r>
              <a:rPr lang="en-US" sz="3600" b="1">
                <a:solidFill>
                  <a:schemeClr val="dk1"/>
                </a:solidFill>
                <a:latin typeface="Calibri"/>
                <a:ea typeface="Calibri"/>
                <a:cs typeface="Calibri"/>
                <a:sym typeface="Calibri"/>
              </a:rPr>
              <a:t>(</a:t>
            </a:r>
            <a:r>
              <a:rPr lang="en-US" sz="3600" b="1" i="1">
                <a:solidFill>
                  <a:schemeClr val="dk1"/>
                </a:solidFill>
                <a:latin typeface="Calibri"/>
                <a:ea typeface="Calibri"/>
                <a:cs typeface="Calibri"/>
                <a:sym typeface="Calibri"/>
              </a:rPr>
              <a:t>xk </a:t>
            </a:r>
            <a:r>
              <a:rPr lang="en-US" sz="3600" b="1">
                <a:solidFill>
                  <a:schemeClr val="dk1"/>
                </a:solidFill>
                <a:latin typeface="Calibri"/>
                <a:ea typeface="Calibri"/>
                <a:cs typeface="Calibri"/>
                <a:sym typeface="Calibri"/>
              </a:rPr>
              <a:t>+ 1, </a:t>
            </a:r>
            <a:r>
              <a:rPr lang="en-US" sz="3600" b="1" i="1">
                <a:solidFill>
                  <a:schemeClr val="dk1"/>
                </a:solidFill>
                <a:latin typeface="Calibri"/>
                <a:ea typeface="Calibri"/>
                <a:cs typeface="Calibri"/>
                <a:sym typeface="Calibri"/>
              </a:rPr>
              <a:t>yk </a:t>
            </a:r>
            <a:r>
              <a:rPr lang="en-US" sz="3600" b="1">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or the pixel </a:t>
            </a:r>
            <a:r>
              <a:rPr lang="en-US" sz="3600" b="1">
                <a:solidFill>
                  <a:schemeClr val="dk1"/>
                </a:solidFill>
                <a:latin typeface="Calibri"/>
                <a:ea typeface="Calibri"/>
                <a:cs typeface="Calibri"/>
                <a:sym typeface="Calibri"/>
              </a:rPr>
              <a:t>(</a:t>
            </a:r>
            <a:r>
              <a:rPr lang="en-US" sz="3600" b="1" i="1">
                <a:solidFill>
                  <a:schemeClr val="dk1"/>
                </a:solidFill>
                <a:latin typeface="Calibri"/>
                <a:ea typeface="Calibri"/>
                <a:cs typeface="Calibri"/>
                <a:sym typeface="Calibri"/>
              </a:rPr>
              <a:t>xk </a:t>
            </a:r>
            <a:r>
              <a:rPr lang="en-US" sz="3600" b="1">
                <a:solidFill>
                  <a:schemeClr val="dk1"/>
                </a:solidFill>
                <a:latin typeface="Calibri"/>
                <a:ea typeface="Calibri"/>
                <a:cs typeface="Calibri"/>
                <a:sym typeface="Calibri"/>
              </a:rPr>
              <a:t>+ 1, </a:t>
            </a:r>
            <a:r>
              <a:rPr lang="en-US" sz="3600" b="1" i="1">
                <a:solidFill>
                  <a:schemeClr val="dk1"/>
                </a:solidFill>
                <a:latin typeface="Calibri"/>
                <a:ea typeface="Calibri"/>
                <a:cs typeface="Calibri"/>
                <a:sym typeface="Calibri"/>
              </a:rPr>
              <a:t>yk </a:t>
            </a:r>
            <a:r>
              <a:rPr lang="en-US" sz="3600" b="1">
                <a:solidFill>
                  <a:schemeClr val="dk1"/>
                </a:solidFill>
                <a:latin typeface="Calibri"/>
                <a:ea typeface="Calibri"/>
                <a:cs typeface="Calibri"/>
                <a:sym typeface="Calibri"/>
              </a:rPr>
              <a:t>– 1) </a:t>
            </a:r>
            <a:r>
              <a:rPr lang="en-US" sz="3600">
                <a:solidFill>
                  <a:schemeClr val="dk1"/>
                </a:solidFill>
                <a:latin typeface="Calibri"/>
                <a:ea typeface="Calibri"/>
                <a:cs typeface="Calibri"/>
                <a:sym typeface="Calibri"/>
              </a:rPr>
              <a:t>is closer to the circle using:</a:t>
            </a:r>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i="1">
                <a:solidFill>
                  <a:srgbClr val="0000FF"/>
                </a:solidFill>
                <a:latin typeface="Calibri"/>
                <a:ea typeface="Calibri"/>
                <a:cs typeface="Calibri"/>
                <a:sym typeface="Calibri"/>
              </a:rPr>
              <a:t>p</a:t>
            </a:r>
            <a:r>
              <a:rPr lang="en-US" sz="3600" b="1" i="1" baseline="-25000">
                <a:solidFill>
                  <a:srgbClr val="0000FF"/>
                </a:solidFill>
                <a:latin typeface="Calibri"/>
                <a:ea typeface="Calibri"/>
                <a:cs typeface="Calibri"/>
                <a:sym typeface="Calibri"/>
              </a:rPr>
              <a:t>k</a:t>
            </a:r>
            <a:r>
              <a:rPr lang="en-US" sz="3600" b="1" i="1">
                <a:solidFill>
                  <a:srgbClr val="0000FF"/>
                </a:solidFill>
                <a:latin typeface="Calibri"/>
                <a:ea typeface="Calibri"/>
                <a:cs typeface="Calibri"/>
                <a:sym typeface="Calibri"/>
              </a:rPr>
              <a:t> </a:t>
            </a:r>
            <a:r>
              <a:rPr lang="en-US" sz="3600" b="1">
                <a:solidFill>
                  <a:srgbClr val="0000FF"/>
                </a:solidFill>
                <a:latin typeface="Calibri"/>
                <a:ea typeface="Calibri"/>
                <a:cs typeface="Calibri"/>
                <a:sym typeface="Calibri"/>
              </a:rPr>
              <a:t>= </a:t>
            </a:r>
            <a:r>
              <a:rPr lang="en-US" sz="3600" b="1" i="1">
                <a:solidFill>
                  <a:srgbClr val="0000FF"/>
                </a:solidFill>
                <a:latin typeface="Calibri"/>
                <a:ea typeface="Calibri"/>
                <a:cs typeface="Calibri"/>
                <a:sym typeface="Calibri"/>
              </a:rPr>
              <a:t>fcircle </a:t>
            </a:r>
            <a:r>
              <a:rPr lang="en-US" sz="3600" b="1">
                <a:solidFill>
                  <a:srgbClr val="0000FF"/>
                </a:solidFill>
                <a:latin typeface="Calibri"/>
                <a:ea typeface="Calibri"/>
                <a:cs typeface="Calibri"/>
                <a:sym typeface="Calibri"/>
              </a:rPr>
              <a:t>(</a:t>
            </a:r>
            <a:r>
              <a:rPr lang="en-US" sz="3600" b="1" i="1">
                <a:solidFill>
                  <a:srgbClr val="0000FF"/>
                </a:solidFill>
                <a:latin typeface="Calibri"/>
                <a:ea typeface="Calibri"/>
                <a:cs typeface="Calibri"/>
                <a:sym typeface="Calibri"/>
              </a:rPr>
              <a:t>xk </a:t>
            </a:r>
            <a:r>
              <a:rPr lang="en-US" sz="3600" b="1">
                <a:solidFill>
                  <a:srgbClr val="0000FF"/>
                </a:solidFill>
                <a:latin typeface="Calibri"/>
                <a:ea typeface="Calibri"/>
                <a:cs typeface="Calibri"/>
                <a:sym typeface="Calibri"/>
              </a:rPr>
              <a:t>+ 1,</a:t>
            </a:r>
            <a:r>
              <a:rPr lang="en-US" sz="3600" b="1" i="1">
                <a:solidFill>
                  <a:srgbClr val="0000FF"/>
                </a:solidFill>
                <a:latin typeface="Calibri"/>
                <a:ea typeface="Calibri"/>
                <a:cs typeface="Calibri"/>
                <a:sym typeface="Calibri"/>
              </a:rPr>
              <a:t>yk </a:t>
            </a:r>
            <a:r>
              <a:rPr lang="en-US" sz="3600" b="1">
                <a:solidFill>
                  <a:srgbClr val="0000FF"/>
                </a:solidFill>
                <a:latin typeface="Calibri"/>
                <a:ea typeface="Calibri"/>
                <a:cs typeface="Calibri"/>
                <a:sym typeface="Calibri"/>
              </a:rPr>
              <a:t>– ½)= (</a:t>
            </a:r>
            <a:r>
              <a:rPr lang="en-US" sz="3600" b="1" i="1">
                <a:solidFill>
                  <a:srgbClr val="0000FF"/>
                </a:solidFill>
                <a:latin typeface="Calibri"/>
                <a:ea typeface="Calibri"/>
                <a:cs typeface="Calibri"/>
                <a:sym typeface="Calibri"/>
              </a:rPr>
              <a:t>xk </a:t>
            </a:r>
            <a:r>
              <a:rPr lang="en-US" sz="3600" b="1">
                <a:solidFill>
                  <a:srgbClr val="0000FF"/>
                </a:solidFill>
                <a:latin typeface="Calibri"/>
                <a:ea typeface="Calibri"/>
                <a:cs typeface="Calibri"/>
                <a:sym typeface="Calibri"/>
              </a:rPr>
              <a:t>+ 1)²+(</a:t>
            </a:r>
            <a:r>
              <a:rPr lang="en-US" sz="3600" b="1" i="1">
                <a:solidFill>
                  <a:srgbClr val="0000FF"/>
                </a:solidFill>
                <a:latin typeface="Calibri"/>
                <a:ea typeface="Calibri"/>
                <a:cs typeface="Calibri"/>
                <a:sym typeface="Calibri"/>
              </a:rPr>
              <a:t>yk </a:t>
            </a:r>
            <a:r>
              <a:rPr lang="en-US" sz="3600" b="1">
                <a:solidFill>
                  <a:srgbClr val="0000FF"/>
                </a:solidFill>
                <a:latin typeface="Calibri"/>
                <a:ea typeface="Calibri"/>
                <a:cs typeface="Calibri"/>
                <a:sym typeface="Calibri"/>
              </a:rPr>
              <a:t>– ½)² – </a:t>
            </a:r>
            <a:r>
              <a:rPr lang="en-US" sz="3600" b="1" i="1">
                <a:solidFill>
                  <a:srgbClr val="0000FF"/>
                </a:solidFill>
                <a:latin typeface="Calibri"/>
                <a:ea typeface="Calibri"/>
                <a:cs typeface="Calibri"/>
                <a:sym typeface="Calibri"/>
              </a:rPr>
              <a:t>r² </a:t>
            </a:r>
            <a:endParaRPr sz="3600" b="1">
              <a:solidFill>
                <a:srgbClr val="0000FF"/>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Calculating </a:t>
            </a:r>
            <a:r>
              <a:rPr lang="en-US" b="1" i="1"/>
              <a:t>P</a:t>
            </a:r>
            <a:r>
              <a:rPr lang="en-US" b="1" i="1" baseline="-25000"/>
              <a:t>k +1 </a:t>
            </a:r>
            <a:endParaRPr/>
          </a:p>
        </p:txBody>
      </p:sp>
      <p:sp>
        <p:nvSpPr>
          <p:cNvPr id="921" name="Google Shape;921;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FF"/>
              </a:buClr>
              <a:buSzPts val="3600"/>
              <a:buChar char="•"/>
            </a:pPr>
            <a:r>
              <a:rPr lang="en-US" sz="3600" b="1" i="1">
                <a:solidFill>
                  <a:srgbClr val="0000FF"/>
                </a:solidFill>
              </a:rPr>
              <a:t>P</a:t>
            </a:r>
            <a:r>
              <a:rPr lang="en-US" sz="3600" b="1" i="1" baseline="-25000">
                <a:solidFill>
                  <a:srgbClr val="0000FF"/>
                </a:solidFill>
              </a:rPr>
              <a:t>k +1 </a:t>
            </a:r>
            <a:r>
              <a:rPr lang="en-US" sz="3600" b="1">
                <a:solidFill>
                  <a:srgbClr val="0000FF"/>
                </a:solidFill>
              </a:rPr>
              <a:t>= </a:t>
            </a:r>
            <a:r>
              <a:rPr lang="en-US" sz="3600" b="1" i="1">
                <a:solidFill>
                  <a:srgbClr val="0000FF"/>
                </a:solidFill>
              </a:rPr>
              <a:t>fcircle </a:t>
            </a:r>
            <a:r>
              <a:rPr lang="en-US" sz="3600" b="1">
                <a:solidFill>
                  <a:srgbClr val="0000FF"/>
                </a:solidFill>
              </a:rPr>
              <a:t>(</a:t>
            </a:r>
            <a:r>
              <a:rPr lang="en-US" sz="3600" b="1" i="1">
                <a:solidFill>
                  <a:srgbClr val="0000FF"/>
                </a:solidFill>
              </a:rPr>
              <a:t>xk + </a:t>
            </a:r>
            <a:r>
              <a:rPr lang="en-US" sz="3600" b="1">
                <a:solidFill>
                  <a:srgbClr val="0000FF"/>
                </a:solidFill>
              </a:rPr>
              <a:t>1 + 1,</a:t>
            </a:r>
            <a:r>
              <a:rPr lang="en-US" sz="3600" b="1" i="1">
                <a:solidFill>
                  <a:srgbClr val="0000FF"/>
                </a:solidFill>
              </a:rPr>
              <a:t>yk + </a:t>
            </a:r>
            <a:r>
              <a:rPr lang="en-US" sz="3600" b="1">
                <a:solidFill>
                  <a:srgbClr val="0000FF"/>
                </a:solidFill>
              </a:rPr>
              <a:t>1 – ½)</a:t>
            </a:r>
            <a:endParaRPr/>
          </a:p>
          <a:p>
            <a:pPr marL="342900" lvl="0" indent="-342900" algn="l" rtl="0">
              <a:spcBef>
                <a:spcPts val="720"/>
              </a:spcBef>
              <a:spcAft>
                <a:spcPts val="0"/>
              </a:spcAft>
              <a:buClr>
                <a:srgbClr val="0000FF"/>
              </a:buClr>
              <a:buSzPts val="3600"/>
              <a:buChar char="•"/>
            </a:pPr>
            <a:r>
              <a:rPr lang="en-US" sz="3600" b="1">
                <a:solidFill>
                  <a:srgbClr val="0000FF"/>
                </a:solidFill>
              </a:rPr>
              <a:t>=[(</a:t>
            </a:r>
            <a:r>
              <a:rPr lang="en-US" sz="3600" b="1" i="1">
                <a:solidFill>
                  <a:srgbClr val="0000FF"/>
                </a:solidFill>
              </a:rPr>
              <a:t>xk </a:t>
            </a:r>
            <a:r>
              <a:rPr lang="en-US" sz="3600" b="1">
                <a:solidFill>
                  <a:srgbClr val="0000FF"/>
                </a:solidFill>
              </a:rPr>
              <a:t>+ 1) </a:t>
            </a:r>
            <a:r>
              <a:rPr lang="en-US" sz="3600" b="1" i="1">
                <a:solidFill>
                  <a:srgbClr val="0000FF"/>
                </a:solidFill>
              </a:rPr>
              <a:t>+ </a:t>
            </a:r>
            <a:r>
              <a:rPr lang="en-US" sz="3600" b="1">
                <a:solidFill>
                  <a:srgbClr val="0000FF"/>
                </a:solidFill>
              </a:rPr>
              <a:t>1 ]² </a:t>
            </a:r>
            <a:r>
              <a:rPr lang="en-US" sz="3600" b="1" i="1">
                <a:solidFill>
                  <a:srgbClr val="0000FF"/>
                </a:solidFill>
              </a:rPr>
              <a:t>+ </a:t>
            </a:r>
            <a:r>
              <a:rPr lang="en-US" sz="3600" b="1">
                <a:solidFill>
                  <a:srgbClr val="0000FF"/>
                </a:solidFill>
              </a:rPr>
              <a:t>(</a:t>
            </a:r>
            <a:r>
              <a:rPr lang="en-US" sz="3600" b="1" i="1">
                <a:solidFill>
                  <a:srgbClr val="0000FF"/>
                </a:solidFill>
              </a:rPr>
              <a:t>yk + </a:t>
            </a:r>
            <a:r>
              <a:rPr lang="en-US" sz="3600" b="1">
                <a:solidFill>
                  <a:srgbClr val="0000FF"/>
                </a:solidFill>
              </a:rPr>
              <a:t>1 – ½)</a:t>
            </a:r>
            <a:r>
              <a:rPr lang="en-US" sz="3600" b="1" i="1">
                <a:solidFill>
                  <a:srgbClr val="0000FF"/>
                </a:solidFill>
              </a:rPr>
              <a:t>² </a:t>
            </a:r>
            <a:r>
              <a:rPr lang="en-US" sz="3600" b="1">
                <a:solidFill>
                  <a:srgbClr val="0000FF"/>
                </a:solidFill>
              </a:rPr>
              <a:t>– </a:t>
            </a:r>
            <a:r>
              <a:rPr lang="en-US" sz="3600" b="1" i="1">
                <a:solidFill>
                  <a:srgbClr val="0000FF"/>
                </a:solidFill>
              </a:rPr>
              <a:t>r²</a:t>
            </a:r>
            <a:endParaRPr/>
          </a:p>
          <a:p>
            <a:pPr marL="342900" lvl="0" indent="-342900" algn="l" rtl="0">
              <a:spcBef>
                <a:spcPts val="640"/>
              </a:spcBef>
              <a:spcAft>
                <a:spcPts val="0"/>
              </a:spcAft>
              <a:buClr>
                <a:schemeClr val="dk1"/>
              </a:buClr>
              <a:buSzPts val="3200"/>
              <a:buFont typeface="Calibri"/>
              <a:buNone/>
            </a:pPr>
            <a:r>
              <a:rPr lang="en-US" b="1"/>
              <a:t>Or</a:t>
            </a:r>
            <a:endParaRPr/>
          </a:p>
          <a:p>
            <a:pPr marL="342900" lvl="0" indent="-342900" algn="l" rtl="0">
              <a:spcBef>
                <a:spcPts val="640"/>
              </a:spcBef>
              <a:spcAft>
                <a:spcPts val="0"/>
              </a:spcAft>
              <a:buClr>
                <a:schemeClr val="dk1"/>
              </a:buClr>
              <a:buSzPts val="3200"/>
              <a:buChar char="•"/>
            </a:pPr>
            <a:r>
              <a:rPr lang="en-US" b="1"/>
              <a:t> </a:t>
            </a:r>
            <a:r>
              <a:rPr lang="en-US" b="1">
                <a:solidFill>
                  <a:srgbClr val="0000FF"/>
                </a:solidFill>
              </a:rPr>
              <a:t>Pk + 1 = pk + 2(xk + 1) + (y²k+ 1 – y²k ) – (yk+ 1 – yk ) + 1</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Calculating p</a:t>
            </a:r>
            <a:r>
              <a:rPr lang="en-US" baseline="-25000"/>
              <a:t>0</a:t>
            </a:r>
            <a:endParaRPr/>
          </a:p>
        </p:txBody>
      </p:sp>
      <p:sp>
        <p:nvSpPr>
          <p:cNvPr id="927" name="Google Shape;927;p1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FF"/>
              </a:buClr>
              <a:buSzPts val="3200"/>
              <a:buChar char="•"/>
            </a:pPr>
            <a:r>
              <a:rPr lang="en-US" b="1">
                <a:solidFill>
                  <a:srgbClr val="0000FF"/>
                </a:solidFill>
              </a:rPr>
              <a:t>p</a:t>
            </a:r>
            <a:r>
              <a:rPr lang="en-US" b="1" baseline="-25000">
                <a:solidFill>
                  <a:srgbClr val="0000FF"/>
                </a:solidFill>
              </a:rPr>
              <a:t>0</a:t>
            </a:r>
            <a:r>
              <a:rPr lang="en-US" b="1">
                <a:solidFill>
                  <a:srgbClr val="0000FF"/>
                </a:solidFill>
              </a:rPr>
              <a:t> = fcircle (1, r – ½) = 1 + (r – ½)² – r² or</a:t>
            </a:r>
            <a:endParaRPr/>
          </a:p>
          <a:p>
            <a:pPr marL="342900" lvl="0" indent="-342900" algn="l" rtl="0">
              <a:spcBef>
                <a:spcPts val="640"/>
              </a:spcBef>
              <a:spcAft>
                <a:spcPts val="0"/>
              </a:spcAft>
              <a:buClr>
                <a:srgbClr val="0000FF"/>
              </a:buClr>
              <a:buSzPts val="3200"/>
              <a:buChar char="•"/>
            </a:pPr>
            <a:r>
              <a:rPr lang="en-US" b="1">
                <a:solidFill>
                  <a:srgbClr val="0000FF"/>
                </a:solidFill>
              </a:rPr>
              <a:t>p</a:t>
            </a:r>
            <a:r>
              <a:rPr lang="en-US" b="1" baseline="-25000">
                <a:solidFill>
                  <a:srgbClr val="0000FF"/>
                </a:solidFill>
              </a:rPr>
              <a:t>0</a:t>
            </a:r>
            <a:r>
              <a:rPr lang="en-US" b="1">
                <a:solidFill>
                  <a:srgbClr val="0000FF"/>
                </a:solidFill>
              </a:rPr>
              <a:t> = 5 /4 – r ≅ 1 – 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p:nvPr/>
        </p:nvSpPr>
        <p:spPr>
          <a:xfrm>
            <a:off x="0" y="30480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6. Computer Animation</a:t>
            </a:r>
            <a:endParaRPr sz="3200">
              <a:solidFill>
                <a:schemeClr val="dk1"/>
              </a:solidFill>
              <a:latin typeface="Cambria Math"/>
              <a:ea typeface="Cambria Math"/>
              <a:cs typeface="Cambria Math"/>
              <a:sym typeface="Cambria Math"/>
            </a:endParaRPr>
          </a:p>
        </p:txBody>
      </p:sp>
      <p:grpSp>
        <p:nvGrpSpPr>
          <p:cNvPr id="167" name="Google Shape;167;p12"/>
          <p:cNvGrpSpPr/>
          <p:nvPr/>
        </p:nvGrpSpPr>
        <p:grpSpPr>
          <a:xfrm>
            <a:off x="228600" y="1143000"/>
            <a:ext cx="8686800" cy="4800600"/>
            <a:chOff x="228600" y="1143000"/>
            <a:chExt cx="8686800" cy="4800600"/>
          </a:xfrm>
        </p:grpSpPr>
        <p:sp>
          <p:nvSpPr>
            <p:cNvPr id="168" name="Google Shape;168;p12"/>
            <p:cNvSpPr/>
            <p:nvPr/>
          </p:nvSpPr>
          <p:spPr>
            <a:xfrm>
              <a:off x="228600" y="1143000"/>
              <a:ext cx="4800600" cy="403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2"/>
            <p:cNvSpPr/>
            <p:nvPr/>
          </p:nvSpPr>
          <p:spPr>
            <a:xfrm>
              <a:off x="5105400" y="2971800"/>
              <a:ext cx="3810000" cy="2971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3"/>
          <p:cNvSpPr/>
          <p:nvPr/>
        </p:nvSpPr>
        <p:spPr>
          <a:xfrm>
            <a:off x="0" y="22860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7. Data Visualization</a:t>
            </a:r>
            <a:endParaRPr sz="3200">
              <a:solidFill>
                <a:schemeClr val="dk1"/>
              </a:solidFill>
              <a:latin typeface="Cambria Math"/>
              <a:ea typeface="Cambria Math"/>
              <a:cs typeface="Cambria Math"/>
              <a:sym typeface="Cambria Math"/>
            </a:endParaRPr>
          </a:p>
        </p:txBody>
      </p:sp>
      <p:sp>
        <p:nvSpPr>
          <p:cNvPr id="175" name="Google Shape;175;p13"/>
          <p:cNvSpPr/>
          <p:nvPr/>
        </p:nvSpPr>
        <p:spPr>
          <a:xfrm>
            <a:off x="228600" y="1066800"/>
            <a:ext cx="8534400"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dk1"/>
                </a:solidFill>
                <a:latin typeface="Cambria Math"/>
                <a:ea typeface="Cambria Math"/>
                <a:cs typeface="Cambria Math"/>
                <a:sym typeface="Cambria Math"/>
              </a:rPr>
              <a:t>Visualization is any technique for creating images, diagrams, or animations to communicate a message. Visualization through visual imagery has been an effective way to communicate both abstract and concrete ideas since the dawn of humanity.</a:t>
            </a:r>
            <a:endParaRPr/>
          </a:p>
        </p:txBody>
      </p:sp>
      <p:sp>
        <p:nvSpPr>
          <p:cNvPr id="176" name="Google Shape;176;p13" descr="10 Types of Data Visualization Made Simple (Graphs &amp; Chart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3" descr="10 Types of Data Visualization Made Simple (Graphs &amp; Chart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3" descr="10 Types of Data Visualization Made Simple (Graphs &amp; Chart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9" name="Google Shape;179;p13"/>
          <p:cNvPicPr preferRelativeResize="0"/>
          <p:nvPr/>
        </p:nvPicPr>
        <p:blipFill rotWithShape="1">
          <a:blip r:embed="rId3">
            <a:alphaModFix/>
          </a:blip>
          <a:srcRect/>
          <a:stretch/>
        </p:blipFill>
        <p:spPr>
          <a:xfrm>
            <a:off x="533400" y="2590800"/>
            <a:ext cx="4200525" cy="3352800"/>
          </a:xfrm>
          <a:prstGeom prst="rect">
            <a:avLst/>
          </a:prstGeom>
          <a:noFill/>
          <a:ln>
            <a:noFill/>
          </a:ln>
        </p:spPr>
      </p:pic>
      <p:sp>
        <p:nvSpPr>
          <p:cNvPr id="180" name="Google Shape;180;p13" descr="Visualization (graphics) - Wiki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1" name="Google Shape;181;p13"/>
          <p:cNvPicPr preferRelativeResize="0"/>
          <p:nvPr/>
        </p:nvPicPr>
        <p:blipFill rotWithShape="1">
          <a:blip r:embed="rId4">
            <a:alphaModFix/>
          </a:blip>
          <a:srcRect/>
          <a:stretch/>
        </p:blipFill>
        <p:spPr>
          <a:xfrm>
            <a:off x="5105400" y="2590800"/>
            <a:ext cx="3657600" cy="335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500"/>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 calcmode="lin" valueType="num">
                                      <p:cBhvr additive="base">
                                        <p:cTn id="12" dur="500"/>
                                        <p:tgtEl>
                                          <p:spTgt spid="17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 calcmode="lin" valueType="num">
                                      <p:cBhvr additive="base">
                                        <p:cTn id="17" dur="500"/>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p:nvPr/>
        </p:nvSpPr>
        <p:spPr>
          <a:xfrm>
            <a:off x="0" y="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8.Image processing</a:t>
            </a:r>
            <a:endParaRPr sz="3200">
              <a:solidFill>
                <a:schemeClr val="dk1"/>
              </a:solidFill>
              <a:latin typeface="Cambria Math"/>
              <a:ea typeface="Cambria Math"/>
              <a:cs typeface="Cambria Math"/>
              <a:sym typeface="Cambria Math"/>
            </a:endParaRPr>
          </a:p>
        </p:txBody>
      </p:sp>
      <p:sp>
        <p:nvSpPr>
          <p:cNvPr id="187" name="Google Shape;187;p14"/>
          <p:cNvSpPr txBox="1"/>
          <p:nvPr/>
        </p:nvSpPr>
        <p:spPr>
          <a:xfrm>
            <a:off x="0" y="609600"/>
            <a:ext cx="9144000" cy="2209799"/>
          </a:xfrm>
          <a:prstGeom prst="rect">
            <a:avLst/>
          </a:prstGeom>
          <a:noFill/>
          <a:ln>
            <a:noFill/>
          </a:ln>
        </p:spPr>
        <p:txBody>
          <a:bodyPr spcFirstLastPara="1" wrap="square" lIns="91425" tIns="45700" rIns="91425" bIns="45700" anchor="t" anchorCtr="0">
            <a:normAutofit fontScale="92500" lnSpcReduction="10000"/>
          </a:bodyPr>
          <a:lstStyle/>
          <a:p>
            <a:pPr marL="342900" marR="0" lvl="0" indent="-342900" algn="just" rtl="0">
              <a:lnSpc>
                <a:spcPct val="100000"/>
              </a:lnSpc>
              <a:spcBef>
                <a:spcPts val="0"/>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Image processing, converts an existing image into digitized form by converting the image file format.</a:t>
            </a:r>
            <a:endParaRPr/>
          </a:p>
          <a:p>
            <a:pPr marL="342900" marR="0" lvl="0" indent="-342900" algn="just" rtl="0">
              <a:lnSpc>
                <a:spcPct val="100000"/>
              </a:lnSpc>
              <a:spcBef>
                <a:spcPts val="518"/>
              </a:spcBef>
              <a:spcAft>
                <a:spcPts val="0"/>
              </a:spcAft>
              <a:buClr>
                <a:schemeClr val="dk1"/>
              </a:buClr>
              <a:buSzPct val="1000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518"/>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Image processing technique is mostly used in commercial application that can rearrange/modify image in different format.</a:t>
            </a:r>
            <a:endParaRPr/>
          </a:p>
          <a:p>
            <a:pPr marL="342900" marR="0" lvl="0" indent="-178435" algn="just" rtl="0">
              <a:lnSpc>
                <a:spcPct val="100000"/>
              </a:lnSpc>
              <a:spcBef>
                <a:spcPts val="518"/>
              </a:spcBef>
              <a:spcAft>
                <a:spcPts val="0"/>
              </a:spcAft>
              <a:buClr>
                <a:schemeClr val="dk1"/>
              </a:buClr>
              <a:buSzPct val="1000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178435" algn="just" rtl="0">
              <a:lnSpc>
                <a:spcPct val="100000"/>
              </a:lnSpc>
              <a:spcBef>
                <a:spcPts val="518"/>
              </a:spcBef>
              <a:spcAft>
                <a:spcPts val="0"/>
              </a:spcAft>
              <a:buClr>
                <a:schemeClr val="dk1"/>
              </a:buClr>
              <a:buSzPct val="1000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18"/>
              </a:spcBef>
              <a:spcAft>
                <a:spcPts val="0"/>
              </a:spcAft>
              <a:buClr>
                <a:schemeClr val="dk1"/>
              </a:buClr>
              <a:buSzPct val="100000"/>
              <a:buFont typeface="Arial"/>
              <a:buNone/>
            </a:pPr>
            <a:endParaRPr sz="2800" b="0" i="0" u="none" strike="noStrike" cap="none">
              <a:solidFill>
                <a:srgbClr val="00CC00"/>
              </a:solidFill>
              <a:latin typeface="Times New Roman"/>
              <a:ea typeface="Times New Roman"/>
              <a:cs typeface="Times New Roman"/>
              <a:sym typeface="Times New Roman"/>
            </a:endParaRPr>
          </a:p>
          <a:p>
            <a:pPr marL="742950" marR="0" lvl="1" indent="-121284" algn="l" rtl="0">
              <a:lnSpc>
                <a:spcPct val="100000"/>
              </a:lnSpc>
              <a:spcBef>
                <a:spcPts val="518"/>
              </a:spcBef>
              <a:spcAft>
                <a:spcPts val="0"/>
              </a:spcAft>
              <a:buClr>
                <a:schemeClr val="dk1"/>
              </a:buClr>
              <a:buSzPct val="100000"/>
              <a:buFont typeface="Arial"/>
              <a:buNone/>
            </a:pPr>
            <a:endParaRPr sz="2800" b="0" i="0" u="none" strike="noStrike" cap="none">
              <a:solidFill>
                <a:schemeClr val="dk1"/>
              </a:solidFill>
              <a:latin typeface="Times New Roman"/>
              <a:ea typeface="Times New Roman"/>
              <a:cs typeface="Times New Roman"/>
              <a:sym typeface="Times New Roman"/>
            </a:endParaRPr>
          </a:p>
          <a:p>
            <a:pPr marL="742950" marR="0" lvl="1" indent="-121284" algn="l" rtl="0">
              <a:lnSpc>
                <a:spcPct val="100000"/>
              </a:lnSpc>
              <a:spcBef>
                <a:spcPts val="518"/>
              </a:spcBef>
              <a:spcAft>
                <a:spcPts val="0"/>
              </a:spcAft>
              <a:buClr>
                <a:schemeClr val="dk1"/>
              </a:buClr>
              <a:buSzPct val="100000"/>
              <a:buFont typeface="Arial"/>
              <a:buNone/>
            </a:pPr>
            <a:endParaRPr sz="2800" b="1" i="0" u="none" strike="noStrike" cap="none">
              <a:solidFill>
                <a:schemeClr val="dk1"/>
              </a:solidFill>
              <a:latin typeface="Calibri"/>
              <a:ea typeface="Calibri"/>
              <a:cs typeface="Calibri"/>
              <a:sym typeface="Calibri"/>
            </a:endParaRPr>
          </a:p>
          <a:p>
            <a:pPr marL="342900" marR="0" lvl="0" indent="-342900" algn="l" rtl="0">
              <a:lnSpc>
                <a:spcPct val="100000"/>
              </a:lnSpc>
              <a:spcBef>
                <a:spcPts val="592"/>
              </a:spcBef>
              <a:spcAft>
                <a:spcPts val="0"/>
              </a:spcAft>
              <a:buClr>
                <a:schemeClr val="dk1"/>
              </a:buClr>
              <a:buSzPct val="100000"/>
              <a:buFont typeface="Arial"/>
              <a:buNone/>
            </a:pPr>
            <a:endParaRPr sz="3200" b="0" i="0" u="none" strike="noStrike" cap="none">
              <a:solidFill>
                <a:schemeClr val="dk1"/>
              </a:solidFill>
              <a:latin typeface="Calibri"/>
              <a:ea typeface="Calibri"/>
              <a:cs typeface="Calibri"/>
              <a:sym typeface="Calibri"/>
            </a:endParaRPr>
          </a:p>
        </p:txBody>
      </p:sp>
      <p:pic>
        <p:nvPicPr>
          <p:cNvPr id="188" name="Google Shape;188;p14"/>
          <p:cNvPicPr preferRelativeResize="0"/>
          <p:nvPr/>
        </p:nvPicPr>
        <p:blipFill rotWithShape="1">
          <a:blip r:embed="rId3">
            <a:alphaModFix/>
          </a:blip>
          <a:srcRect/>
          <a:stretch/>
        </p:blipFill>
        <p:spPr>
          <a:xfrm>
            <a:off x="685800" y="3048000"/>
            <a:ext cx="8001000" cy="348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 calcmode="lin" valueType="num">
                                      <p:cBhvr additive="base">
                                        <p:cTn id="7" dur="500"/>
                                        <p:tgtEl>
                                          <p:spTgt spid="1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 calcmode="lin" valueType="num">
                                      <p:cBhvr additive="base">
                                        <p:cTn id="12" dur="500"/>
                                        <p:tgtEl>
                                          <p:spTgt spid="1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 calcmode="lin" valueType="num">
                                      <p:cBhvr additive="base">
                                        <p:cTn id="17" dur="500"/>
                                        <p:tgtEl>
                                          <p:spTgt spid="1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 calcmode="lin" valueType="num">
                                      <p:cBhvr additive="base">
                                        <p:cTn id="22" dur="500"/>
                                        <p:tgtEl>
                                          <p:spTgt spid="1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7">
                                            <p:txEl>
                                              <p:pRg st="4" end="4"/>
                                            </p:txEl>
                                          </p:spTgt>
                                        </p:tgtEl>
                                        <p:attrNameLst>
                                          <p:attrName>style.visibility</p:attrName>
                                        </p:attrNameLst>
                                      </p:cBhvr>
                                      <p:to>
                                        <p:strVal val="visible"/>
                                      </p:to>
                                    </p:set>
                                    <p:anim calcmode="lin" valueType="num">
                                      <p:cBhvr additive="base">
                                        <p:cTn id="27" dur="500"/>
                                        <p:tgtEl>
                                          <p:spTgt spid="1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7">
                                            <p:txEl>
                                              <p:pRg st="5" end="5"/>
                                            </p:txEl>
                                          </p:spTgt>
                                        </p:tgtEl>
                                        <p:attrNameLst>
                                          <p:attrName>style.visibility</p:attrName>
                                        </p:attrNameLst>
                                      </p:cBhvr>
                                      <p:to>
                                        <p:strVal val="visible"/>
                                      </p:to>
                                    </p:set>
                                    <p:anim calcmode="lin" valueType="num">
                                      <p:cBhvr additive="base">
                                        <p:cTn id="32" dur="500"/>
                                        <p:tgtEl>
                                          <p:spTgt spid="1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7">
                                            <p:txEl>
                                              <p:pRg st="6" end="6"/>
                                            </p:txEl>
                                          </p:spTgt>
                                        </p:tgtEl>
                                        <p:attrNameLst>
                                          <p:attrName>style.visibility</p:attrName>
                                        </p:attrNameLst>
                                      </p:cBhvr>
                                      <p:to>
                                        <p:strVal val="visible"/>
                                      </p:to>
                                    </p:set>
                                    <p:anim calcmode="lin" valueType="num">
                                      <p:cBhvr additive="base">
                                        <p:cTn id="37" dur="500"/>
                                        <p:tgtEl>
                                          <p:spTgt spid="1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87">
                                            <p:txEl>
                                              <p:pRg st="7" end="7"/>
                                            </p:txEl>
                                          </p:spTgt>
                                        </p:tgtEl>
                                        <p:attrNameLst>
                                          <p:attrName>style.visibility</p:attrName>
                                        </p:attrNameLst>
                                      </p:cBhvr>
                                      <p:to>
                                        <p:strVal val="visible"/>
                                      </p:to>
                                    </p:set>
                                    <p:anim calcmode="lin" valueType="num">
                                      <p:cBhvr additive="base">
                                        <p:cTn id="42" dur="500"/>
                                        <p:tgtEl>
                                          <p:spTgt spid="18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7">
                                            <p:txEl>
                                              <p:pRg st="8" end="8"/>
                                            </p:txEl>
                                          </p:spTgt>
                                        </p:tgtEl>
                                        <p:attrNameLst>
                                          <p:attrName>style.visibility</p:attrName>
                                        </p:attrNameLst>
                                      </p:cBhvr>
                                      <p:to>
                                        <p:strVal val="visible"/>
                                      </p:to>
                                    </p:set>
                                    <p:anim calcmode="lin" valueType="num">
                                      <p:cBhvr additive="base">
                                        <p:cTn id="47" dur="500"/>
                                        <p:tgtEl>
                                          <p:spTgt spid="18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88"/>
                                        </p:tgtEl>
                                        <p:attrNameLst>
                                          <p:attrName>style.visibility</p:attrName>
                                        </p:attrNameLst>
                                      </p:cBhvr>
                                      <p:to>
                                        <p:strVal val="visible"/>
                                      </p:to>
                                    </p:set>
                                    <p:anim calcmode="lin" valueType="num">
                                      <p:cBhvr additive="base">
                                        <p:cTn id="52" dur="500"/>
                                        <p:tgtEl>
                                          <p:spTgt spid="1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p:nvPr/>
        </p:nvSpPr>
        <p:spPr>
          <a:xfrm>
            <a:off x="0" y="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9. Graphical user interface</a:t>
            </a:r>
            <a:endParaRPr sz="3200">
              <a:solidFill>
                <a:schemeClr val="dk1"/>
              </a:solidFill>
              <a:latin typeface="Cambria Math"/>
              <a:ea typeface="Cambria Math"/>
              <a:cs typeface="Cambria Math"/>
              <a:sym typeface="Cambria Math"/>
            </a:endParaRPr>
          </a:p>
        </p:txBody>
      </p:sp>
      <p:sp>
        <p:nvSpPr>
          <p:cNvPr id="194" name="Google Shape;194;p15"/>
          <p:cNvSpPr/>
          <p:nvPr/>
        </p:nvSpPr>
        <p:spPr>
          <a:xfrm>
            <a:off x="0" y="762000"/>
            <a:ext cx="9144000" cy="2862322"/>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chemeClr val="dk1"/>
              </a:buClr>
              <a:buSzPts val="2000"/>
              <a:buFont typeface="Noto Sans Symbols"/>
              <a:buChar char="▪"/>
            </a:pPr>
            <a:r>
              <a:rPr lang="en-US" sz="2000">
                <a:solidFill>
                  <a:schemeClr val="dk1"/>
                </a:solidFill>
                <a:latin typeface="Cambria Math"/>
                <a:ea typeface="Cambria Math"/>
                <a:cs typeface="Cambria Math"/>
                <a:sym typeface="Cambria Math"/>
              </a:rPr>
              <a:t>A GUI (graphical user interface) is a system of interactive visual components for computer software. A GUI displays objects that convey information, and represent actions that can be taken by the user.</a:t>
            </a:r>
            <a:endParaRPr/>
          </a:p>
          <a:p>
            <a:pPr marL="0" marR="0" lvl="0" indent="0" algn="just" rtl="0">
              <a:spcBef>
                <a:spcPts val="0"/>
              </a:spcBef>
              <a:spcAft>
                <a:spcPts val="0"/>
              </a:spcAft>
              <a:buNone/>
            </a:pPr>
            <a:endParaRPr sz="2000">
              <a:solidFill>
                <a:schemeClr val="dk1"/>
              </a:solidFill>
              <a:latin typeface="Cambria Math"/>
              <a:ea typeface="Cambria Math"/>
              <a:cs typeface="Cambria Math"/>
              <a:sym typeface="Cambria Math"/>
            </a:endParaRPr>
          </a:p>
          <a:p>
            <a:pPr marL="0" marR="0" lvl="0" indent="-127000" algn="just" rtl="0">
              <a:spcBef>
                <a:spcPts val="0"/>
              </a:spcBef>
              <a:spcAft>
                <a:spcPts val="0"/>
              </a:spcAft>
              <a:buClr>
                <a:schemeClr val="dk1"/>
              </a:buClr>
              <a:buSzPts val="2000"/>
              <a:buFont typeface="Noto Sans Symbols"/>
              <a:buChar char="▪"/>
            </a:pPr>
            <a:r>
              <a:rPr lang="en-US" sz="2000">
                <a:solidFill>
                  <a:schemeClr val="dk1"/>
                </a:solidFill>
                <a:latin typeface="Cambria Math"/>
                <a:ea typeface="Cambria Math"/>
                <a:cs typeface="Cambria Math"/>
                <a:sym typeface="Cambria Math"/>
              </a:rPr>
              <a:t>Major component of GUI interface is a window manager that allows a user to display multimedia window areas.</a:t>
            </a:r>
            <a:endParaRPr/>
          </a:p>
          <a:p>
            <a:pPr marL="0" marR="0" lvl="0" indent="0" algn="just" rtl="0">
              <a:spcBef>
                <a:spcPts val="0"/>
              </a:spcBef>
              <a:spcAft>
                <a:spcPts val="0"/>
              </a:spcAft>
              <a:buClr>
                <a:schemeClr val="dk1"/>
              </a:buClr>
              <a:buSzPts val="2000"/>
              <a:buFont typeface="Noto Sans Symbols"/>
              <a:buNone/>
            </a:pPr>
            <a:endParaRPr sz="2000">
              <a:solidFill>
                <a:schemeClr val="dk1"/>
              </a:solidFill>
              <a:latin typeface="Cambria Math"/>
              <a:ea typeface="Cambria Math"/>
              <a:cs typeface="Cambria Math"/>
              <a:sym typeface="Cambria Math"/>
            </a:endParaRPr>
          </a:p>
          <a:p>
            <a:pPr marL="0" marR="0" lvl="0" indent="-127000" algn="just" rtl="0">
              <a:spcBef>
                <a:spcPts val="0"/>
              </a:spcBef>
              <a:spcAft>
                <a:spcPts val="0"/>
              </a:spcAft>
              <a:buClr>
                <a:schemeClr val="dk1"/>
              </a:buClr>
              <a:buSzPts val="2000"/>
              <a:buFont typeface="Noto Sans Symbols"/>
              <a:buChar char="▪"/>
            </a:pPr>
            <a:r>
              <a:rPr lang="en-US" sz="2000">
                <a:solidFill>
                  <a:schemeClr val="dk1"/>
                </a:solidFill>
                <a:latin typeface="Cambria Math"/>
                <a:ea typeface="Cambria Math"/>
                <a:cs typeface="Cambria Math"/>
                <a:sym typeface="Cambria Math"/>
              </a:rPr>
              <a:t>Interface generally comes with a menu and icons for fast selection of processing options.</a:t>
            </a:r>
            <a:endParaRPr/>
          </a:p>
        </p:txBody>
      </p:sp>
      <p:sp>
        <p:nvSpPr>
          <p:cNvPr id="195" name="Google Shape;195;p15" descr="What is Graphical User Interface (GUI) | Complete Guide #userinterface What  is Graphical User Interface (GUI) … | App user interface, User interface,  Restaurant app"/>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6" name="Google Shape;196;p15" descr="What is a Graphical User Interface? Definition and FAQs | OmniSci"/>
          <p:cNvPicPr preferRelativeResize="0"/>
          <p:nvPr/>
        </p:nvPicPr>
        <p:blipFill rotWithShape="1">
          <a:blip r:embed="rId3">
            <a:alphaModFix/>
          </a:blip>
          <a:srcRect/>
          <a:stretch/>
        </p:blipFill>
        <p:spPr>
          <a:xfrm>
            <a:off x="1600200" y="3352800"/>
            <a:ext cx="5943600" cy="3314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anim calcmode="lin" valueType="num">
                                      <p:cBhvr additive="base">
                                        <p:cTn id="7" dur="500"/>
                                        <p:tgtEl>
                                          <p:spTgt spid="1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
                                            <p:txEl>
                                              <p:pRg st="1" end="1"/>
                                            </p:txEl>
                                          </p:spTgt>
                                        </p:tgtEl>
                                        <p:attrNameLst>
                                          <p:attrName>style.visibility</p:attrName>
                                        </p:attrNameLst>
                                      </p:cBhvr>
                                      <p:to>
                                        <p:strVal val="visible"/>
                                      </p:to>
                                    </p:set>
                                    <p:anim calcmode="lin" valueType="num">
                                      <p:cBhvr additive="base">
                                        <p:cTn id="12" dur="500"/>
                                        <p:tgtEl>
                                          <p:spTgt spid="19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4">
                                            <p:txEl>
                                              <p:pRg st="2" end="2"/>
                                            </p:txEl>
                                          </p:spTgt>
                                        </p:tgtEl>
                                        <p:attrNameLst>
                                          <p:attrName>style.visibility</p:attrName>
                                        </p:attrNameLst>
                                      </p:cBhvr>
                                      <p:to>
                                        <p:strVal val="visible"/>
                                      </p:to>
                                    </p:set>
                                    <p:anim calcmode="lin" valueType="num">
                                      <p:cBhvr additive="base">
                                        <p:cTn id="17" dur="500"/>
                                        <p:tgtEl>
                                          <p:spTgt spid="19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4">
                                            <p:txEl>
                                              <p:pRg st="3" end="3"/>
                                            </p:txEl>
                                          </p:spTgt>
                                        </p:tgtEl>
                                        <p:attrNameLst>
                                          <p:attrName>style.visibility</p:attrName>
                                        </p:attrNameLst>
                                      </p:cBhvr>
                                      <p:to>
                                        <p:strVal val="visible"/>
                                      </p:to>
                                    </p:set>
                                    <p:anim calcmode="lin" valueType="num">
                                      <p:cBhvr additive="base">
                                        <p:cTn id="22" dur="500"/>
                                        <p:tgtEl>
                                          <p:spTgt spid="19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4">
                                            <p:txEl>
                                              <p:pRg st="4" end="4"/>
                                            </p:txEl>
                                          </p:spTgt>
                                        </p:tgtEl>
                                        <p:attrNameLst>
                                          <p:attrName>style.visibility</p:attrName>
                                        </p:attrNameLst>
                                      </p:cBhvr>
                                      <p:to>
                                        <p:strVal val="visible"/>
                                      </p:to>
                                    </p:set>
                                    <p:anim calcmode="lin" valueType="num">
                                      <p:cBhvr additive="base">
                                        <p:cTn id="27" dur="500"/>
                                        <p:tgtEl>
                                          <p:spTgt spid="19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6"/>
                                        </p:tgtEl>
                                        <p:attrNameLst>
                                          <p:attrName>style.visibility</p:attrName>
                                        </p:attrNameLst>
                                      </p:cBhvr>
                                      <p:to>
                                        <p:strVal val="visible"/>
                                      </p:to>
                                    </p:set>
                                    <p:anim calcmode="lin" valueType="num">
                                      <p:cBhvr additive="base">
                                        <p:cTn id="32" dur="500"/>
                                        <p:tgtEl>
                                          <p:spTgt spid="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457200" y="274638"/>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76923C"/>
              </a:buClr>
              <a:buSzPct val="100000"/>
              <a:buFont typeface="Times New Roman"/>
              <a:buNone/>
            </a:pPr>
            <a:br>
              <a:rPr lang="en-US" b="1">
                <a:solidFill>
                  <a:srgbClr val="76923C"/>
                </a:solidFill>
                <a:latin typeface="Times New Roman"/>
                <a:ea typeface="Times New Roman"/>
                <a:cs typeface="Times New Roman"/>
                <a:sym typeface="Times New Roman"/>
              </a:rPr>
            </a:br>
            <a:r>
              <a:rPr lang="en-US"/>
              <a:t> Video Display Devices</a:t>
            </a:r>
            <a:endParaRPr b="1"/>
          </a:p>
        </p:txBody>
      </p:sp>
      <p:sp>
        <p:nvSpPr>
          <p:cNvPr id="202" name="Google Shape;202;p16"/>
          <p:cNvSpPr txBox="1">
            <a:spLocks noGrp="1"/>
          </p:cNvSpPr>
          <p:nvPr>
            <p:ph type="body" idx="1"/>
          </p:nvPr>
        </p:nvSpPr>
        <p:spPr>
          <a:xfrm>
            <a:off x="0" y="1600200"/>
            <a:ext cx="8610600" cy="46783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latin typeface="Times New Roman"/>
                <a:ea typeface="Times New Roman"/>
                <a:cs typeface="Times New Roman"/>
                <a:sym typeface="Times New Roman"/>
              </a:rPr>
              <a:t>Display devices also known as output devices.</a:t>
            </a:r>
            <a:endParaRPr/>
          </a:p>
          <a:p>
            <a:pPr marL="342900" lvl="0" indent="-165100" algn="l" rtl="0">
              <a:spcBef>
                <a:spcPts val="56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342900" algn="l" rtl="0">
              <a:spcBef>
                <a:spcPts val="560"/>
              </a:spcBef>
              <a:spcAft>
                <a:spcPts val="0"/>
              </a:spcAft>
              <a:buClr>
                <a:schemeClr val="dk1"/>
              </a:buClr>
              <a:buSzPts val="2800"/>
              <a:buChar char="•"/>
            </a:pPr>
            <a:r>
              <a:rPr lang="en-US" sz="2800">
                <a:latin typeface="Times New Roman"/>
                <a:ea typeface="Times New Roman"/>
                <a:cs typeface="Times New Roman"/>
                <a:sym typeface="Times New Roman"/>
              </a:rPr>
              <a:t>The most commonly used output devices in a graphics system is a video monitor.</a:t>
            </a:r>
            <a:endParaRPr/>
          </a:p>
          <a:p>
            <a:pPr marL="342900" lvl="0" indent="-165100" algn="l" rtl="0">
              <a:spcBef>
                <a:spcPts val="560"/>
              </a:spcBef>
              <a:spcAft>
                <a:spcPts val="0"/>
              </a:spcAft>
              <a:buClr>
                <a:schemeClr val="dk1"/>
              </a:buClr>
              <a:buSzPts val="2800"/>
              <a:buNone/>
            </a:pPr>
            <a:endParaRPr sz="2800">
              <a:latin typeface="Times New Roman"/>
              <a:ea typeface="Times New Roman"/>
              <a:cs typeface="Times New Roman"/>
              <a:sym typeface="Times New Roman"/>
            </a:endParaRPr>
          </a:p>
          <a:p>
            <a:pPr marL="742950" lvl="1" indent="-285750" algn="l" rtl="0">
              <a:spcBef>
                <a:spcPts val="560"/>
              </a:spcBef>
              <a:spcAft>
                <a:spcPts val="0"/>
              </a:spcAft>
              <a:buClr>
                <a:schemeClr val="dk1"/>
              </a:buClr>
              <a:buSzPts val="2800"/>
              <a:buNone/>
            </a:pPr>
            <a:endParaRPr>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b="1"/>
          </a:p>
          <a:p>
            <a:pPr marL="342900" lvl="0" indent="-342900" algn="l" rtl="0">
              <a:spcBef>
                <a:spcPts val="640"/>
              </a:spcBef>
              <a:spcAft>
                <a:spcPts val="0"/>
              </a:spcAft>
              <a:buClr>
                <a:schemeClr val="dk1"/>
              </a:buClr>
              <a:buSzPts val="32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 calcmode="lin" valueType="num">
                                      <p:cBhvr additive="base">
                                        <p:cTn id="7" dur="500"/>
                                        <p:tgtEl>
                                          <p:spTgt spid="2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2">
                                            <p:txEl>
                                              <p:pRg st="1" end="1"/>
                                            </p:txEl>
                                          </p:spTgt>
                                        </p:tgtEl>
                                        <p:attrNameLst>
                                          <p:attrName>style.visibility</p:attrName>
                                        </p:attrNameLst>
                                      </p:cBhvr>
                                      <p:to>
                                        <p:strVal val="visible"/>
                                      </p:to>
                                    </p:set>
                                    <p:anim calcmode="lin" valueType="num">
                                      <p:cBhvr additive="base">
                                        <p:cTn id="12" dur="500"/>
                                        <p:tgtEl>
                                          <p:spTgt spid="2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2">
                                            <p:txEl>
                                              <p:pRg st="2" end="2"/>
                                            </p:txEl>
                                          </p:spTgt>
                                        </p:tgtEl>
                                        <p:attrNameLst>
                                          <p:attrName>style.visibility</p:attrName>
                                        </p:attrNameLst>
                                      </p:cBhvr>
                                      <p:to>
                                        <p:strVal val="visible"/>
                                      </p:to>
                                    </p:set>
                                    <p:anim calcmode="lin" valueType="num">
                                      <p:cBhvr additive="base">
                                        <p:cTn id="17" dur="500"/>
                                        <p:tgtEl>
                                          <p:spTgt spid="2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 calcmode="lin" valueType="num">
                                      <p:cBhvr additive="base">
                                        <p:cTn id="22" dur="500"/>
                                        <p:tgtEl>
                                          <p:spTgt spid="2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2">
                                            <p:txEl>
                                              <p:pRg st="4" end="4"/>
                                            </p:txEl>
                                          </p:spTgt>
                                        </p:tgtEl>
                                        <p:attrNameLst>
                                          <p:attrName>style.visibility</p:attrName>
                                        </p:attrNameLst>
                                      </p:cBhvr>
                                      <p:to>
                                        <p:strVal val="visible"/>
                                      </p:to>
                                    </p:set>
                                    <p:anim calcmode="lin" valueType="num">
                                      <p:cBhvr additive="base">
                                        <p:cTn id="27" dur="500"/>
                                        <p:tgtEl>
                                          <p:spTgt spid="20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2">
                                            <p:txEl>
                                              <p:pRg st="5" end="5"/>
                                            </p:txEl>
                                          </p:spTgt>
                                        </p:tgtEl>
                                        <p:attrNameLst>
                                          <p:attrName>style.visibility</p:attrName>
                                        </p:attrNameLst>
                                      </p:cBhvr>
                                      <p:to>
                                        <p:strVal val="visible"/>
                                      </p:to>
                                    </p:set>
                                    <p:anim calcmode="lin" valueType="num">
                                      <p:cBhvr additive="base">
                                        <p:cTn id="32" dur="500"/>
                                        <p:tgtEl>
                                          <p:spTgt spid="20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2">
                                            <p:txEl>
                                              <p:pRg st="6" end="6"/>
                                            </p:txEl>
                                          </p:spTgt>
                                        </p:tgtEl>
                                        <p:attrNameLst>
                                          <p:attrName>style.visibility</p:attrName>
                                        </p:attrNameLst>
                                      </p:cBhvr>
                                      <p:to>
                                        <p:strVal val="visible"/>
                                      </p:to>
                                    </p:set>
                                    <p:anim calcmode="lin" valueType="num">
                                      <p:cBhvr additive="base">
                                        <p:cTn id="37" dur="500"/>
                                        <p:tgtEl>
                                          <p:spTgt spid="20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mbria Math"/>
              <a:buNone/>
            </a:pPr>
            <a:br>
              <a:rPr lang="en-US" b="1">
                <a:latin typeface="Cambria Math"/>
                <a:ea typeface="Cambria Math"/>
                <a:cs typeface="Cambria Math"/>
                <a:sym typeface="Cambria Math"/>
              </a:rPr>
            </a:br>
            <a:r>
              <a:rPr lang="en-US">
                <a:latin typeface="Cambria Math"/>
                <a:ea typeface="Cambria Math"/>
                <a:cs typeface="Cambria Math"/>
                <a:sym typeface="Cambria Math"/>
              </a:rPr>
              <a:t>Video Display Devices</a:t>
            </a:r>
            <a:br>
              <a:rPr lang="en-US" b="1">
                <a:latin typeface="Cambria Math"/>
                <a:ea typeface="Cambria Math"/>
                <a:cs typeface="Cambria Math"/>
                <a:sym typeface="Cambria Math"/>
              </a:rPr>
            </a:br>
            <a:endParaRPr b="1">
              <a:latin typeface="Cambria Math"/>
              <a:ea typeface="Cambria Math"/>
              <a:cs typeface="Cambria Math"/>
              <a:sym typeface="Cambria Math"/>
            </a:endParaRPr>
          </a:p>
        </p:txBody>
      </p:sp>
      <p:sp>
        <p:nvSpPr>
          <p:cNvPr id="208" name="Google Shape;208;p17"/>
          <p:cNvSpPr txBox="1">
            <a:spLocks noGrp="1"/>
          </p:cNvSpPr>
          <p:nvPr>
            <p:ph type="body" idx="1"/>
          </p:nvPr>
        </p:nvSpPr>
        <p:spPr>
          <a:xfrm>
            <a:off x="304800" y="1447800"/>
            <a:ext cx="8610600" cy="46783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600"/>
              <a:buChar char="•"/>
            </a:pPr>
            <a:r>
              <a:rPr lang="en-US" sz="3600">
                <a:latin typeface="Cambria Math"/>
                <a:ea typeface="Cambria Math"/>
                <a:cs typeface="Cambria Math"/>
                <a:sym typeface="Cambria Math"/>
              </a:rPr>
              <a:t>Type of display devices: </a:t>
            </a:r>
            <a:endParaRPr/>
          </a:p>
          <a:p>
            <a:pPr marL="742950" lvl="1" indent="-285750" algn="l" rtl="0">
              <a:spcBef>
                <a:spcPts val="720"/>
              </a:spcBef>
              <a:spcAft>
                <a:spcPts val="0"/>
              </a:spcAft>
              <a:buClr>
                <a:schemeClr val="dk1"/>
              </a:buClr>
              <a:buSzPts val="3600"/>
              <a:buChar char="–"/>
            </a:pPr>
            <a:r>
              <a:rPr lang="en-US" sz="3600">
                <a:latin typeface="Cambria Math"/>
                <a:ea typeface="Cambria Math"/>
                <a:cs typeface="Cambria Math"/>
                <a:sym typeface="Cambria Math"/>
              </a:rPr>
              <a:t>Cathode-Ray Tubes(CRT)</a:t>
            </a:r>
            <a:endParaRPr/>
          </a:p>
          <a:p>
            <a:pPr marL="1143000" lvl="2" indent="-228600" algn="l" rtl="0">
              <a:spcBef>
                <a:spcPts val="720"/>
              </a:spcBef>
              <a:spcAft>
                <a:spcPts val="0"/>
              </a:spcAft>
              <a:buClr>
                <a:schemeClr val="dk1"/>
              </a:buClr>
              <a:buSzPts val="3600"/>
              <a:buChar char="•"/>
            </a:pPr>
            <a:r>
              <a:rPr lang="en-US" sz="3600">
                <a:latin typeface="Cambria Math"/>
                <a:ea typeface="Cambria Math"/>
                <a:cs typeface="Cambria Math"/>
                <a:sym typeface="Cambria Math"/>
              </a:rPr>
              <a:t>Raster Scan</a:t>
            </a:r>
            <a:endParaRPr/>
          </a:p>
          <a:p>
            <a:pPr marL="1143000" lvl="2" indent="-228600" algn="l" rtl="0">
              <a:spcBef>
                <a:spcPts val="720"/>
              </a:spcBef>
              <a:spcAft>
                <a:spcPts val="0"/>
              </a:spcAft>
              <a:buClr>
                <a:schemeClr val="dk1"/>
              </a:buClr>
              <a:buSzPts val="3600"/>
              <a:buChar char="•"/>
            </a:pPr>
            <a:r>
              <a:rPr lang="en-US" sz="3600">
                <a:latin typeface="Cambria Math"/>
                <a:ea typeface="Cambria Math"/>
                <a:cs typeface="Cambria Math"/>
                <a:sym typeface="Cambria Math"/>
              </a:rPr>
              <a:t>Random Scan</a:t>
            </a:r>
            <a:endParaRPr/>
          </a:p>
          <a:p>
            <a:pPr marL="742950" lvl="1" indent="-285750" algn="l" rtl="0">
              <a:spcBef>
                <a:spcPts val="560"/>
              </a:spcBef>
              <a:spcAft>
                <a:spcPts val="0"/>
              </a:spcAft>
              <a:buClr>
                <a:schemeClr val="dk1"/>
              </a:buClr>
              <a:buSzPts val="2800"/>
              <a:buNone/>
            </a:pPr>
            <a:endParaRPr>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b="1"/>
          </a:p>
          <a:p>
            <a:pPr marL="342900" lvl="0" indent="-342900" algn="l" rtl="0">
              <a:spcBef>
                <a:spcPts val="640"/>
              </a:spcBef>
              <a:spcAft>
                <a:spcPts val="0"/>
              </a:spcAft>
              <a:buClr>
                <a:schemeClr val="dk1"/>
              </a:buClr>
              <a:buSzPts val="32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 calcmode="lin" valueType="num">
                                      <p:cBhvr additive="base">
                                        <p:cTn id="7" dur="500"/>
                                        <p:tgtEl>
                                          <p:spTgt spid="2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8">
                                            <p:txEl>
                                              <p:pRg st="1" end="1"/>
                                            </p:txEl>
                                          </p:spTgt>
                                        </p:tgtEl>
                                        <p:attrNameLst>
                                          <p:attrName>style.visibility</p:attrName>
                                        </p:attrNameLst>
                                      </p:cBhvr>
                                      <p:to>
                                        <p:strVal val="visible"/>
                                      </p:to>
                                    </p:set>
                                    <p:anim calcmode="lin" valueType="num">
                                      <p:cBhvr additive="base">
                                        <p:cTn id="12" dur="500"/>
                                        <p:tgtEl>
                                          <p:spTgt spid="2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8">
                                            <p:txEl>
                                              <p:pRg st="2" end="2"/>
                                            </p:txEl>
                                          </p:spTgt>
                                        </p:tgtEl>
                                        <p:attrNameLst>
                                          <p:attrName>style.visibility</p:attrName>
                                        </p:attrNameLst>
                                      </p:cBhvr>
                                      <p:to>
                                        <p:strVal val="visible"/>
                                      </p:to>
                                    </p:set>
                                    <p:anim calcmode="lin" valueType="num">
                                      <p:cBhvr additive="base">
                                        <p:cTn id="17" dur="500"/>
                                        <p:tgtEl>
                                          <p:spTgt spid="2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8">
                                            <p:txEl>
                                              <p:pRg st="3" end="3"/>
                                            </p:txEl>
                                          </p:spTgt>
                                        </p:tgtEl>
                                        <p:attrNameLst>
                                          <p:attrName>style.visibility</p:attrName>
                                        </p:attrNameLst>
                                      </p:cBhvr>
                                      <p:to>
                                        <p:strVal val="visible"/>
                                      </p:to>
                                    </p:set>
                                    <p:anim calcmode="lin" valueType="num">
                                      <p:cBhvr additive="base">
                                        <p:cTn id="22" dur="500"/>
                                        <p:tgtEl>
                                          <p:spTgt spid="2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8">
                                            <p:txEl>
                                              <p:pRg st="4" end="4"/>
                                            </p:txEl>
                                          </p:spTgt>
                                        </p:tgtEl>
                                        <p:attrNameLst>
                                          <p:attrName>style.visibility</p:attrName>
                                        </p:attrNameLst>
                                      </p:cBhvr>
                                      <p:to>
                                        <p:strVal val="visible"/>
                                      </p:to>
                                    </p:set>
                                    <p:anim calcmode="lin" valueType="num">
                                      <p:cBhvr additive="base">
                                        <p:cTn id="27" dur="500"/>
                                        <p:tgtEl>
                                          <p:spTgt spid="2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8">
                                            <p:txEl>
                                              <p:pRg st="5" end="5"/>
                                            </p:txEl>
                                          </p:spTgt>
                                        </p:tgtEl>
                                        <p:attrNameLst>
                                          <p:attrName>style.visibility</p:attrName>
                                        </p:attrNameLst>
                                      </p:cBhvr>
                                      <p:to>
                                        <p:strVal val="visible"/>
                                      </p:to>
                                    </p:set>
                                    <p:anim calcmode="lin" valueType="num">
                                      <p:cBhvr additive="base">
                                        <p:cTn id="32" dur="500"/>
                                        <p:tgtEl>
                                          <p:spTgt spid="2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8">
                                            <p:txEl>
                                              <p:pRg st="6" end="6"/>
                                            </p:txEl>
                                          </p:spTgt>
                                        </p:tgtEl>
                                        <p:attrNameLst>
                                          <p:attrName>style.visibility</p:attrName>
                                        </p:attrNameLst>
                                      </p:cBhvr>
                                      <p:to>
                                        <p:strVal val="visible"/>
                                      </p:to>
                                    </p:set>
                                    <p:anim calcmode="lin" valueType="num">
                                      <p:cBhvr additive="base">
                                        <p:cTn id="37" dur="500"/>
                                        <p:tgtEl>
                                          <p:spTgt spid="2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76923C"/>
              </a:buClr>
              <a:buSzPct val="100000"/>
              <a:buFont typeface="Times New Roman"/>
              <a:buNone/>
            </a:pPr>
            <a:br>
              <a:rPr lang="en-US" b="1">
                <a:solidFill>
                  <a:srgbClr val="76923C"/>
                </a:solidFill>
                <a:latin typeface="Times New Roman"/>
                <a:ea typeface="Times New Roman"/>
                <a:cs typeface="Times New Roman"/>
                <a:sym typeface="Times New Roman"/>
              </a:rPr>
            </a:br>
            <a:r>
              <a:rPr lang="en-US" b="1">
                <a:latin typeface="Times New Roman"/>
                <a:ea typeface="Times New Roman"/>
                <a:cs typeface="Times New Roman"/>
                <a:sym typeface="Times New Roman"/>
              </a:rPr>
              <a:t>CATHODE RAY TUBE(CRT)</a:t>
            </a:r>
            <a:br>
              <a:rPr lang="en-US" b="1">
                <a:solidFill>
                  <a:srgbClr val="76923C"/>
                </a:solidFill>
                <a:latin typeface="Times New Roman"/>
                <a:ea typeface="Times New Roman"/>
                <a:cs typeface="Times New Roman"/>
                <a:sym typeface="Times New Roman"/>
              </a:rPr>
            </a:br>
            <a:endParaRPr b="1"/>
          </a:p>
        </p:txBody>
      </p:sp>
      <p:sp>
        <p:nvSpPr>
          <p:cNvPr id="214" name="Google Shape;214;p18"/>
          <p:cNvSpPr txBox="1">
            <a:spLocks noGrp="1"/>
          </p:cNvSpPr>
          <p:nvPr>
            <p:ph type="body" idx="1"/>
          </p:nvPr>
        </p:nvSpPr>
        <p:spPr>
          <a:xfrm>
            <a:off x="304800" y="1447800"/>
            <a:ext cx="8610600" cy="46783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latin typeface="Cambria Math"/>
                <a:ea typeface="Cambria Math"/>
                <a:cs typeface="Cambria Math"/>
                <a:sym typeface="Cambria Math"/>
              </a:rPr>
              <a:t>The operation of most video monitors is based on the standard </a:t>
            </a:r>
            <a:r>
              <a:rPr lang="en-US" b="1">
                <a:latin typeface="Cambria Math"/>
                <a:ea typeface="Cambria Math"/>
                <a:cs typeface="Cambria Math"/>
                <a:sym typeface="Cambria Math"/>
              </a:rPr>
              <a:t>cathode-ray tube (CRT) design.</a:t>
            </a:r>
            <a:endParaRPr sz="7200">
              <a:latin typeface="Cambria Math"/>
              <a:ea typeface="Cambria Math"/>
              <a:cs typeface="Cambria Math"/>
              <a:sym typeface="Cambria Math"/>
            </a:endParaRPr>
          </a:p>
          <a:p>
            <a:pPr marL="742950" lvl="1" indent="-285750" algn="l" rtl="0">
              <a:spcBef>
                <a:spcPts val="480"/>
              </a:spcBef>
              <a:spcAft>
                <a:spcPts val="0"/>
              </a:spcAft>
              <a:buClr>
                <a:schemeClr val="dk1"/>
              </a:buClr>
              <a:buSzPts val="2400"/>
              <a:buNone/>
            </a:pPr>
            <a:endParaRPr sz="2400">
              <a:latin typeface="Cambria Math"/>
              <a:ea typeface="Cambria Math"/>
              <a:cs typeface="Cambria Math"/>
              <a:sym typeface="Cambria Math"/>
            </a:endParaRPr>
          </a:p>
          <a:p>
            <a:pPr marL="742950" lvl="1" indent="-285750" algn="l" rtl="0">
              <a:spcBef>
                <a:spcPts val="560"/>
              </a:spcBef>
              <a:spcAft>
                <a:spcPts val="0"/>
              </a:spcAft>
              <a:buClr>
                <a:schemeClr val="dk1"/>
              </a:buClr>
              <a:buSzPts val="2800"/>
              <a:buNone/>
            </a:pPr>
            <a:endParaRPr>
              <a:latin typeface="Cambria Math"/>
              <a:ea typeface="Cambria Math"/>
              <a:cs typeface="Cambria Math"/>
              <a:sym typeface="Cambria Math"/>
            </a:endParaRPr>
          </a:p>
          <a:p>
            <a:pPr marL="742950" lvl="1" indent="-107950" algn="l" rtl="0">
              <a:spcBef>
                <a:spcPts val="560"/>
              </a:spcBef>
              <a:spcAft>
                <a:spcPts val="0"/>
              </a:spcAft>
              <a:buClr>
                <a:schemeClr val="dk1"/>
              </a:buClr>
              <a:buSzPts val="2800"/>
              <a:buNone/>
            </a:pPr>
            <a:endParaRPr b="1">
              <a:latin typeface="Cambria Math"/>
              <a:ea typeface="Cambria Math"/>
              <a:cs typeface="Cambria Math"/>
              <a:sym typeface="Cambria Math"/>
            </a:endParaRPr>
          </a:p>
          <a:p>
            <a:pPr marL="342900" lvl="0" indent="-342900" algn="l" rtl="0">
              <a:spcBef>
                <a:spcPts val="640"/>
              </a:spcBef>
              <a:spcAft>
                <a:spcPts val="0"/>
              </a:spcAft>
              <a:buClr>
                <a:schemeClr val="dk1"/>
              </a:buClr>
              <a:buSzPts val="3200"/>
              <a:buNone/>
            </a:pPr>
            <a:endParaRPr>
              <a:latin typeface="Cambria Math"/>
              <a:ea typeface="Cambria Math"/>
              <a:cs typeface="Cambria Math"/>
              <a:sym typeface="Cambria Math"/>
            </a:endParaRPr>
          </a:p>
        </p:txBody>
      </p:sp>
      <p:pic>
        <p:nvPicPr>
          <p:cNvPr id="215" name="Google Shape;215;p18" descr="C:\Users\Chirag's Lappy\Desktop\CRT (1).gif"/>
          <p:cNvPicPr preferRelativeResize="0"/>
          <p:nvPr/>
        </p:nvPicPr>
        <p:blipFill rotWithShape="1">
          <a:blip r:embed="rId3">
            <a:alphaModFix/>
          </a:blip>
          <a:srcRect/>
          <a:stretch/>
        </p:blipFill>
        <p:spPr>
          <a:xfrm>
            <a:off x="762000" y="2895600"/>
            <a:ext cx="7772400" cy="3276600"/>
          </a:xfrm>
          <a:prstGeom prst="rect">
            <a:avLst/>
          </a:prstGeom>
          <a:noFill/>
          <a:ln>
            <a:noFill/>
          </a:ln>
        </p:spPr>
      </p:pic>
      <p:sp>
        <p:nvSpPr>
          <p:cNvPr id="216" name="Google Shape;216;p18"/>
          <p:cNvSpPr txBox="1"/>
          <p:nvPr/>
        </p:nvSpPr>
        <p:spPr>
          <a:xfrm>
            <a:off x="2590800" y="228600"/>
            <a:ext cx="3581400" cy="304800"/>
          </a:xfrm>
          <a:prstGeom prst="rect">
            <a:avLst/>
          </a:prstGeom>
          <a:noFill/>
          <a:ln>
            <a:noFill/>
          </a:ln>
        </p:spPr>
        <p:txBody>
          <a:bodyPr spcFirstLastPara="1" wrap="square"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76923C"/>
              </a:buClr>
              <a:buSzPct val="100000"/>
              <a:buFont typeface="Times New Roman"/>
              <a:buNone/>
            </a:pPr>
            <a:br>
              <a:rPr lang="en-US" sz="4400" b="1" i="0" u="none" strike="noStrike" cap="none">
                <a:solidFill>
                  <a:srgbClr val="76923C"/>
                </a:solidFill>
                <a:latin typeface="Times New Roman"/>
                <a:ea typeface="Times New Roman"/>
                <a:cs typeface="Times New Roman"/>
                <a:sym typeface="Times New Roman"/>
              </a:rPr>
            </a:br>
            <a:r>
              <a:rPr lang="en-US" sz="4400" b="0" i="0" u="none" strike="noStrike" cap="none">
                <a:solidFill>
                  <a:srgbClr val="FF0000"/>
                </a:solidFill>
                <a:latin typeface="Calibri"/>
                <a:ea typeface="Calibri"/>
                <a:cs typeface="Calibri"/>
                <a:sym typeface="Calibri"/>
              </a:rPr>
              <a:t>Video Display Devices</a:t>
            </a:r>
            <a:br>
              <a:rPr lang="en-US" sz="4400" b="1" i="0" u="none" strike="noStrike" cap="none">
                <a:solidFill>
                  <a:srgbClr val="FF0000"/>
                </a:solidFill>
                <a:latin typeface="Times New Roman"/>
                <a:ea typeface="Times New Roman"/>
                <a:cs typeface="Times New Roman"/>
                <a:sym typeface="Times New Roman"/>
              </a:rPr>
            </a:br>
            <a:endParaRPr sz="4400" b="1"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 calcmode="lin" valueType="num">
                                      <p:cBhvr additive="base">
                                        <p:cTn id="7" dur="500"/>
                                        <p:tgtEl>
                                          <p:spTgt spid="2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 calcmode="lin" valueType="num">
                                      <p:cBhvr additive="base">
                                        <p:cTn id="12" dur="500"/>
                                        <p:tgtEl>
                                          <p:spTgt spid="2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 calcmode="lin" valueType="num">
                                      <p:cBhvr additive="base">
                                        <p:cTn id="17" dur="500"/>
                                        <p:tgtEl>
                                          <p:spTgt spid="2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 calcmode="lin" valueType="num">
                                      <p:cBhvr additive="base">
                                        <p:cTn id="22" dur="500"/>
                                        <p:tgtEl>
                                          <p:spTgt spid="2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 calcmode="lin" valueType="num">
                                      <p:cBhvr additive="base">
                                        <p:cTn id="27" dur="500"/>
                                        <p:tgtEl>
                                          <p:spTgt spid="2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 calcmode="lin" valueType="num">
                                      <p:cBhvr additive="base">
                                        <p:cTn id="32" dur="500"/>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9"/>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76923C"/>
              </a:buClr>
              <a:buSzPct val="100000"/>
              <a:buFont typeface="Times New Roman"/>
              <a:buNone/>
            </a:pPr>
            <a:br>
              <a:rPr lang="en-US" b="1">
                <a:solidFill>
                  <a:srgbClr val="76923C"/>
                </a:solidFill>
                <a:latin typeface="Times New Roman"/>
                <a:ea typeface="Times New Roman"/>
                <a:cs typeface="Times New Roman"/>
                <a:sym typeface="Times New Roman"/>
              </a:rPr>
            </a:br>
            <a:r>
              <a:rPr lang="en-US" b="1">
                <a:latin typeface="Times New Roman"/>
                <a:ea typeface="Times New Roman"/>
                <a:cs typeface="Times New Roman"/>
                <a:sym typeface="Times New Roman"/>
              </a:rPr>
              <a:t>CRT</a:t>
            </a:r>
            <a:br>
              <a:rPr lang="en-US" b="1">
                <a:solidFill>
                  <a:srgbClr val="76923C"/>
                </a:solidFill>
                <a:latin typeface="Times New Roman"/>
                <a:ea typeface="Times New Roman"/>
                <a:cs typeface="Times New Roman"/>
                <a:sym typeface="Times New Roman"/>
              </a:rPr>
            </a:br>
            <a:endParaRPr b="1"/>
          </a:p>
        </p:txBody>
      </p:sp>
      <p:sp>
        <p:nvSpPr>
          <p:cNvPr id="222" name="Google Shape;222;p19"/>
          <p:cNvSpPr txBox="1">
            <a:spLocks noGrp="1"/>
          </p:cNvSpPr>
          <p:nvPr>
            <p:ph type="body" idx="1"/>
          </p:nvPr>
        </p:nvSpPr>
        <p:spPr>
          <a:xfrm>
            <a:off x="0" y="838200"/>
            <a:ext cx="8915400" cy="4678363"/>
          </a:xfrm>
          <a:prstGeom prst="rect">
            <a:avLst/>
          </a:prstGeom>
          <a:noFill/>
          <a:ln>
            <a:noFill/>
          </a:ln>
        </p:spPr>
        <p:txBody>
          <a:bodyPr spcFirstLastPara="1" wrap="square" lIns="91425" tIns="45700" rIns="91425" bIns="45700" anchor="t" anchorCtr="0">
            <a:normAutofit/>
          </a:bodyPr>
          <a:lstStyle/>
          <a:p>
            <a:pPr marL="742950" lvl="1" indent="-285750" algn="just" rtl="0">
              <a:spcBef>
                <a:spcPts val="0"/>
              </a:spcBef>
              <a:spcAft>
                <a:spcPts val="0"/>
              </a:spcAft>
              <a:buClr>
                <a:schemeClr val="dk1"/>
              </a:buClr>
              <a:buSzPts val="2800"/>
              <a:buChar char="–"/>
            </a:pPr>
            <a:r>
              <a:rPr lang="en-US">
                <a:latin typeface="Times New Roman"/>
                <a:ea typeface="Times New Roman"/>
                <a:cs typeface="Times New Roman"/>
                <a:sym typeface="Times New Roman"/>
              </a:rPr>
              <a:t>A CRT is an evacuated glass tube.</a:t>
            </a:r>
            <a:endParaRPr/>
          </a:p>
          <a:p>
            <a:pPr marL="742950" lvl="1" indent="-285750" algn="just" rtl="0">
              <a:spcBef>
                <a:spcPts val="560"/>
              </a:spcBef>
              <a:spcAft>
                <a:spcPts val="0"/>
              </a:spcAft>
              <a:buClr>
                <a:schemeClr val="dk1"/>
              </a:buClr>
              <a:buSzPts val="2800"/>
              <a:buChar char="–"/>
            </a:pPr>
            <a:r>
              <a:rPr lang="en-US">
                <a:latin typeface="Times New Roman"/>
                <a:ea typeface="Times New Roman"/>
                <a:cs typeface="Times New Roman"/>
                <a:sym typeface="Times New Roman"/>
              </a:rPr>
              <a:t>An </a:t>
            </a:r>
            <a:r>
              <a:rPr lang="en-US" b="1">
                <a:latin typeface="Times New Roman"/>
                <a:ea typeface="Times New Roman"/>
                <a:cs typeface="Times New Roman"/>
                <a:sym typeface="Times New Roman"/>
              </a:rPr>
              <a:t>electron gun</a:t>
            </a:r>
            <a:r>
              <a:rPr lang="en-US">
                <a:latin typeface="Times New Roman"/>
                <a:ea typeface="Times New Roman"/>
                <a:cs typeface="Times New Roman"/>
                <a:sym typeface="Times New Roman"/>
              </a:rPr>
              <a:t> at the rear of the tube produces a beam of electron which is directed towards the front of the tube (screen) by a high voltage.</a:t>
            </a:r>
            <a:endParaRPr/>
          </a:p>
          <a:p>
            <a:pPr marL="742950" lvl="1" indent="-285750" algn="just" rtl="0">
              <a:spcBef>
                <a:spcPts val="560"/>
              </a:spcBef>
              <a:spcAft>
                <a:spcPts val="0"/>
              </a:spcAft>
              <a:buClr>
                <a:schemeClr val="dk1"/>
              </a:buClr>
              <a:buSzPts val="2800"/>
              <a:buChar char="–"/>
            </a:pPr>
            <a:r>
              <a:rPr lang="en-US">
                <a:latin typeface="Times New Roman"/>
                <a:ea typeface="Times New Roman"/>
                <a:cs typeface="Times New Roman"/>
                <a:sym typeface="Times New Roman"/>
              </a:rPr>
              <a:t>The inner side of the screen is coated with phosphor substance which gives off light when it is stroked by electron.</a:t>
            </a:r>
            <a:endParaRPr/>
          </a:p>
          <a:p>
            <a:pPr marL="742950" lvl="1" indent="-133350" algn="l" rtl="0">
              <a:spcBef>
                <a:spcPts val="480"/>
              </a:spcBef>
              <a:spcAft>
                <a:spcPts val="0"/>
              </a:spcAft>
              <a:buClr>
                <a:schemeClr val="dk1"/>
              </a:buClr>
              <a:buSzPts val="2400"/>
              <a:buNone/>
            </a:pPr>
            <a:endParaRPr sz="2400">
              <a:latin typeface="Times New Roman"/>
              <a:ea typeface="Times New Roman"/>
              <a:cs typeface="Times New Roman"/>
              <a:sym typeface="Times New Roman"/>
            </a:endParaRPr>
          </a:p>
          <a:p>
            <a:pPr marL="742950" lvl="1" indent="-285750" algn="l" rtl="0">
              <a:spcBef>
                <a:spcPts val="560"/>
              </a:spcBef>
              <a:spcAft>
                <a:spcPts val="0"/>
              </a:spcAft>
              <a:buClr>
                <a:schemeClr val="dk1"/>
              </a:buClr>
              <a:buSzPts val="2800"/>
              <a:buNone/>
            </a:pPr>
            <a:endParaRPr>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b="1"/>
          </a:p>
          <a:p>
            <a:pPr marL="342900" lvl="0" indent="-342900" algn="l" rtl="0">
              <a:spcBef>
                <a:spcPts val="640"/>
              </a:spcBef>
              <a:spcAft>
                <a:spcPts val="0"/>
              </a:spcAft>
              <a:buClr>
                <a:schemeClr val="dk1"/>
              </a:buClr>
              <a:buSzPts val="3200"/>
              <a:buNone/>
            </a:pPr>
            <a:endParaRPr/>
          </a:p>
        </p:txBody>
      </p:sp>
      <p:pic>
        <p:nvPicPr>
          <p:cNvPr id="223" name="Google Shape;223;p19" descr="C:\Users\Chirag's Lappy\Desktop\CRT (1).gif"/>
          <p:cNvPicPr preferRelativeResize="0"/>
          <p:nvPr/>
        </p:nvPicPr>
        <p:blipFill rotWithShape="1">
          <a:blip r:embed="rId3">
            <a:alphaModFix/>
          </a:blip>
          <a:srcRect/>
          <a:stretch/>
        </p:blipFill>
        <p:spPr>
          <a:xfrm>
            <a:off x="2514600" y="3810000"/>
            <a:ext cx="5410200" cy="2514600"/>
          </a:xfrm>
          <a:prstGeom prst="rect">
            <a:avLst/>
          </a:prstGeom>
          <a:noFill/>
          <a:ln>
            <a:noFill/>
          </a:ln>
        </p:spPr>
      </p:pic>
      <p:sp>
        <p:nvSpPr>
          <p:cNvPr id="224" name="Google Shape;224;p19"/>
          <p:cNvSpPr txBox="1"/>
          <p:nvPr/>
        </p:nvSpPr>
        <p:spPr>
          <a:xfrm>
            <a:off x="533400" y="0"/>
            <a:ext cx="8229600" cy="334962"/>
          </a:xfrm>
          <a:prstGeom prst="rect">
            <a:avLst/>
          </a:prstGeom>
          <a:noFill/>
          <a:ln>
            <a:noFill/>
          </a:ln>
        </p:spPr>
        <p:txBody>
          <a:bodyPr spcFirstLastPara="1" wrap="square"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76923C"/>
              </a:buClr>
              <a:buSzPct val="100000"/>
              <a:buFont typeface="Times New Roman"/>
              <a:buNone/>
            </a:pPr>
            <a:br>
              <a:rPr lang="en-US" sz="4400" b="1" i="0" u="none" strike="noStrike" cap="none">
                <a:solidFill>
                  <a:srgbClr val="76923C"/>
                </a:solidFill>
                <a:latin typeface="Times New Roman"/>
                <a:ea typeface="Times New Roman"/>
                <a:cs typeface="Times New Roman"/>
                <a:sym typeface="Times New Roman"/>
              </a:rPr>
            </a:br>
            <a:r>
              <a:rPr lang="en-US" sz="4400" b="0" i="0" u="none" strike="noStrike" cap="none">
                <a:solidFill>
                  <a:srgbClr val="FF0000"/>
                </a:solidFill>
                <a:latin typeface="Calibri"/>
                <a:ea typeface="Calibri"/>
                <a:cs typeface="Calibri"/>
                <a:sym typeface="Calibri"/>
              </a:rPr>
              <a:t>Video Display Devices</a:t>
            </a:r>
            <a:br>
              <a:rPr lang="en-US" sz="4400" b="1" i="0" u="none" strike="noStrike" cap="none">
                <a:solidFill>
                  <a:srgbClr val="FF0000"/>
                </a:solidFill>
                <a:latin typeface="Times New Roman"/>
                <a:ea typeface="Times New Roman"/>
                <a:cs typeface="Times New Roman"/>
                <a:sym typeface="Times New Roman"/>
              </a:rPr>
            </a:br>
            <a:endParaRPr sz="4400" b="1"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5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5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5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5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500"/>
                                        <p:tgtEl>
                                          <p:spTgt spid="2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
                                            <p:txEl>
                                              <p:pRg st="5" end="5"/>
                                            </p:txEl>
                                          </p:spTgt>
                                        </p:tgtEl>
                                        <p:attrNameLst>
                                          <p:attrName>style.visibility</p:attrName>
                                        </p:attrNameLst>
                                      </p:cBhvr>
                                      <p:to>
                                        <p:strVal val="visible"/>
                                      </p:to>
                                    </p:set>
                                    <p:animEffect transition="in" filter="fade">
                                      <p:cBhvr>
                                        <p:cTn id="32" dur="500"/>
                                        <p:tgtEl>
                                          <p:spTgt spid="2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2">
                                            <p:txEl>
                                              <p:pRg st="6" end="6"/>
                                            </p:txEl>
                                          </p:spTgt>
                                        </p:tgtEl>
                                        <p:attrNameLst>
                                          <p:attrName>style.visibility</p:attrName>
                                        </p:attrNameLst>
                                      </p:cBhvr>
                                      <p:to>
                                        <p:strVal val="visible"/>
                                      </p:to>
                                    </p:set>
                                    <p:animEffect transition="in" filter="fade">
                                      <p:cBhvr>
                                        <p:cTn id="37" dur="500"/>
                                        <p:tgtEl>
                                          <p:spTgt spid="2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3"/>
                                        </p:tgtEl>
                                        <p:attrNameLst>
                                          <p:attrName>style.visibility</p:attrName>
                                        </p:attrNameLst>
                                      </p:cBhvr>
                                      <p:to>
                                        <p:strVal val="visible"/>
                                      </p:to>
                                    </p:set>
                                    <p:animEffect transition="in" filter="fade">
                                      <p:cBhvr>
                                        <p:cTn id="4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body" idx="1"/>
          </p:nvPr>
        </p:nvSpPr>
        <p:spPr>
          <a:xfrm>
            <a:off x="457200" y="1524000"/>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400"/>
              <a:buNone/>
            </a:pPr>
            <a:r>
              <a:rPr lang="en-US" sz="2400">
                <a:solidFill>
                  <a:schemeClr val="dk1"/>
                </a:solidFill>
              </a:rPr>
              <a:t>TEXT BOOK</a:t>
            </a:r>
            <a:endParaRPr/>
          </a:p>
          <a:p>
            <a:pPr marL="0" lvl="0" indent="0" algn="l" rtl="0">
              <a:spcBef>
                <a:spcPts val="480"/>
              </a:spcBef>
              <a:spcAft>
                <a:spcPts val="0"/>
              </a:spcAft>
              <a:buClr>
                <a:schemeClr val="dk1"/>
              </a:buClr>
              <a:buSzPts val="2400"/>
              <a:buNone/>
            </a:pPr>
            <a:r>
              <a:rPr lang="en-US" sz="2400">
                <a:solidFill>
                  <a:schemeClr val="dk1"/>
                </a:solidFill>
              </a:rPr>
              <a:t>1. </a:t>
            </a:r>
            <a:r>
              <a:rPr lang="en-US" sz="2400" b="1" u="sng">
                <a:solidFill>
                  <a:srgbClr val="FF0000"/>
                </a:solidFill>
              </a:rPr>
              <a:t>Donald Hearn &amp; Pauline Baker</a:t>
            </a:r>
            <a:r>
              <a:rPr lang="en-US" sz="2400">
                <a:solidFill>
                  <a:schemeClr val="dk1"/>
                </a:solidFill>
              </a:rPr>
              <a:t>: Computer Graphics with OpenGL Version,3</a:t>
            </a:r>
            <a:r>
              <a:rPr lang="en-US" sz="2400" baseline="30000">
                <a:solidFill>
                  <a:schemeClr val="dk1"/>
                </a:solidFill>
              </a:rPr>
              <a:t>rd</a:t>
            </a:r>
            <a:r>
              <a:rPr lang="en-US" sz="2400">
                <a:solidFill>
                  <a:schemeClr val="dk1"/>
                </a:solidFill>
              </a:rPr>
              <a:t>/4thEdition, Pearson Education,2011</a:t>
            </a:r>
            <a:endParaRPr/>
          </a:p>
          <a:p>
            <a:pPr marL="0" lvl="0" indent="0" algn="l" rtl="0">
              <a:spcBef>
                <a:spcPts val="480"/>
              </a:spcBef>
              <a:spcAft>
                <a:spcPts val="0"/>
              </a:spcAft>
              <a:buClr>
                <a:schemeClr val="dk1"/>
              </a:buClr>
              <a:buSzPts val="2400"/>
              <a:buNone/>
            </a:pPr>
            <a:r>
              <a:rPr lang="en-US" sz="2400">
                <a:solidFill>
                  <a:schemeClr val="dk1"/>
                </a:solidFill>
              </a:rPr>
              <a:t>2. </a:t>
            </a:r>
            <a:r>
              <a:rPr lang="en-US" sz="2400" b="1" u="sng">
                <a:solidFill>
                  <a:srgbClr val="FF0000"/>
                </a:solidFill>
              </a:rPr>
              <a:t>Edward Angel</a:t>
            </a:r>
            <a:r>
              <a:rPr lang="en-US" sz="2400">
                <a:solidFill>
                  <a:schemeClr val="dk1"/>
                </a:solidFill>
              </a:rPr>
              <a:t>: Interactive Computer Graphics- A Top Down approach with OpenGL, 5th edition. Pearson Education, 2008</a:t>
            </a:r>
            <a:endParaRPr sz="2400">
              <a:solidFill>
                <a:schemeClr val="dk1"/>
              </a:solidFill>
            </a:endParaRPr>
          </a:p>
        </p:txBody>
      </p:sp>
      <p:sp>
        <p:nvSpPr>
          <p:cNvPr id="103" name="Google Shape;103;p2"/>
          <p:cNvSpPr txBox="1"/>
          <p:nvPr/>
        </p:nvSpPr>
        <p:spPr>
          <a:xfrm>
            <a:off x="533400" y="3429000"/>
            <a:ext cx="7772400" cy="15001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Reference Book</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3. </a:t>
            </a:r>
            <a:r>
              <a:rPr lang="en-US" sz="2400" b="1" u="sng">
                <a:solidFill>
                  <a:srgbClr val="FF0000"/>
                </a:solidFill>
                <a:latin typeface="Calibri"/>
                <a:ea typeface="Calibri"/>
                <a:cs typeface="Calibri"/>
                <a:sym typeface="Calibri"/>
              </a:rPr>
              <a:t>James D Foley</a:t>
            </a:r>
            <a:r>
              <a:rPr lang="en-US" sz="2400">
                <a:solidFill>
                  <a:schemeClr val="dk1"/>
                </a:solidFill>
                <a:latin typeface="Calibri"/>
                <a:ea typeface="Calibri"/>
                <a:cs typeface="Calibri"/>
                <a:sym typeface="Calibri"/>
              </a:rPr>
              <a:t>, Andries Van Dam, Steven K Feiner, John F Huges Computer graphics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with OpenGL: pearson education</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5334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76923C"/>
              </a:buClr>
              <a:buSzPts val="4400"/>
              <a:buFont typeface="Times New Roman"/>
              <a:buNone/>
            </a:pPr>
            <a:r>
              <a:rPr lang="en-US" b="1">
                <a:solidFill>
                  <a:srgbClr val="76923C"/>
                </a:solidFill>
                <a:latin typeface="Times New Roman"/>
                <a:ea typeface="Times New Roman"/>
                <a:cs typeface="Times New Roman"/>
                <a:sym typeface="Times New Roman"/>
              </a:rPr>
              <a:t>CRT</a:t>
            </a:r>
            <a:endParaRPr b="1"/>
          </a:p>
        </p:txBody>
      </p:sp>
      <p:sp>
        <p:nvSpPr>
          <p:cNvPr id="230" name="Google Shape;230;p20"/>
          <p:cNvSpPr txBox="1">
            <a:spLocks noGrp="1"/>
          </p:cNvSpPr>
          <p:nvPr>
            <p:ph type="body" idx="1"/>
          </p:nvPr>
        </p:nvSpPr>
        <p:spPr>
          <a:xfrm>
            <a:off x="0" y="685800"/>
            <a:ext cx="8610600" cy="46783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b="1">
                <a:latin typeface="Times New Roman"/>
                <a:ea typeface="Times New Roman"/>
                <a:cs typeface="Times New Roman"/>
                <a:sym typeface="Times New Roman"/>
              </a:rPr>
              <a:t>CRT</a:t>
            </a:r>
            <a:endParaRPr/>
          </a:p>
          <a:p>
            <a:pPr marL="742950" lvl="1" indent="-28575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 </a:t>
            </a:r>
            <a:r>
              <a:rPr lang="en-US" sz="2400" b="1">
                <a:latin typeface="Times New Roman"/>
                <a:ea typeface="Times New Roman"/>
                <a:cs typeface="Times New Roman"/>
                <a:sym typeface="Times New Roman"/>
              </a:rPr>
              <a:t>control grid </a:t>
            </a:r>
            <a:r>
              <a:rPr lang="en-US" sz="2400">
                <a:latin typeface="Times New Roman"/>
                <a:ea typeface="Times New Roman"/>
                <a:cs typeface="Times New Roman"/>
                <a:sym typeface="Times New Roman"/>
              </a:rPr>
              <a:t>voltage determines </a:t>
            </a:r>
            <a:endParaRPr/>
          </a:p>
          <a:p>
            <a:pPr marL="1143000" lvl="2" indent="-2286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the velocity achieved by the electrons before they hit the phosphor.</a:t>
            </a:r>
            <a:endParaRPr/>
          </a:p>
          <a:p>
            <a:pPr marL="1143000" lvl="2" indent="-2286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how many electrons are actually in the electron beam.</a:t>
            </a:r>
            <a:endParaRPr/>
          </a:p>
          <a:p>
            <a:pPr marL="742950" lvl="1" indent="-28575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Thus, control grid controls the intensity of spot where the electron beam is strike the screen.</a:t>
            </a:r>
            <a:endParaRPr/>
          </a:p>
          <a:p>
            <a:pPr marL="742950" lvl="1" indent="-285750" algn="just" rtl="0">
              <a:spcBef>
                <a:spcPts val="480"/>
              </a:spcBef>
              <a:spcAft>
                <a:spcPts val="0"/>
              </a:spcAft>
              <a:buClr>
                <a:schemeClr val="dk1"/>
              </a:buClr>
              <a:buSzPts val="2400"/>
              <a:buChar char="–"/>
            </a:pPr>
            <a:r>
              <a:rPr lang="en-US" sz="2400" b="1">
                <a:latin typeface="Times New Roman"/>
                <a:ea typeface="Times New Roman"/>
                <a:cs typeface="Times New Roman"/>
                <a:sym typeface="Times New Roman"/>
              </a:rPr>
              <a:t>The focusing system </a:t>
            </a:r>
            <a:r>
              <a:rPr lang="en-US" sz="2400">
                <a:latin typeface="Times New Roman"/>
                <a:ea typeface="Times New Roman"/>
                <a:cs typeface="Times New Roman"/>
                <a:sym typeface="Times New Roman"/>
              </a:rPr>
              <a:t>concentrates the electron beam so that the beam converges to a  small point when it hits the phosphor coating.</a:t>
            </a:r>
            <a:endParaRPr/>
          </a:p>
          <a:p>
            <a:pPr marL="742950" lvl="1" indent="-133350" algn="l" rtl="0">
              <a:spcBef>
                <a:spcPts val="480"/>
              </a:spcBef>
              <a:spcAft>
                <a:spcPts val="0"/>
              </a:spcAft>
              <a:buClr>
                <a:schemeClr val="dk1"/>
              </a:buClr>
              <a:buSzPts val="2400"/>
              <a:buNone/>
            </a:pPr>
            <a:endParaRPr sz="2400">
              <a:latin typeface="Times New Roman"/>
              <a:ea typeface="Times New Roman"/>
              <a:cs typeface="Times New Roman"/>
              <a:sym typeface="Times New Roman"/>
            </a:endParaRPr>
          </a:p>
          <a:p>
            <a:pPr marL="742950" lvl="1" indent="-285750" algn="l" rtl="0">
              <a:spcBef>
                <a:spcPts val="560"/>
              </a:spcBef>
              <a:spcAft>
                <a:spcPts val="0"/>
              </a:spcAft>
              <a:buClr>
                <a:schemeClr val="dk1"/>
              </a:buClr>
              <a:buSzPts val="2800"/>
              <a:buNone/>
            </a:pPr>
            <a:endParaRPr>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b="1"/>
          </a:p>
          <a:p>
            <a:pPr marL="342900" lvl="0" indent="-342900" algn="l" rtl="0">
              <a:spcBef>
                <a:spcPts val="640"/>
              </a:spcBef>
              <a:spcAft>
                <a:spcPts val="0"/>
              </a:spcAft>
              <a:buClr>
                <a:schemeClr val="dk1"/>
              </a:buClr>
              <a:buSzPts val="3200"/>
              <a:buNone/>
            </a:pPr>
            <a:endParaRPr/>
          </a:p>
        </p:txBody>
      </p:sp>
      <p:pic>
        <p:nvPicPr>
          <p:cNvPr id="231" name="Google Shape;231;p20"/>
          <p:cNvPicPr preferRelativeResize="0"/>
          <p:nvPr/>
        </p:nvPicPr>
        <p:blipFill rotWithShape="1">
          <a:blip r:embed="rId3">
            <a:alphaModFix/>
          </a:blip>
          <a:srcRect/>
          <a:stretch/>
        </p:blipFill>
        <p:spPr>
          <a:xfrm>
            <a:off x="2286000" y="4114800"/>
            <a:ext cx="6019800" cy="2295525"/>
          </a:xfrm>
          <a:prstGeom prst="rect">
            <a:avLst/>
          </a:prstGeom>
          <a:noFill/>
          <a:ln>
            <a:noFill/>
          </a:ln>
        </p:spPr>
      </p:pic>
      <p:sp>
        <p:nvSpPr>
          <p:cNvPr id="232" name="Google Shape;232;p20"/>
          <p:cNvSpPr txBox="1"/>
          <p:nvPr/>
        </p:nvSpPr>
        <p:spPr>
          <a:xfrm>
            <a:off x="609600" y="0"/>
            <a:ext cx="8229600" cy="334962"/>
          </a:xfrm>
          <a:prstGeom prst="rect">
            <a:avLst/>
          </a:prstGeom>
          <a:noFill/>
          <a:ln>
            <a:noFill/>
          </a:ln>
        </p:spPr>
        <p:txBody>
          <a:bodyPr spcFirstLastPara="1" wrap="square"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76923C"/>
              </a:buClr>
              <a:buSzPct val="100000"/>
              <a:buFont typeface="Times New Roman"/>
              <a:buNone/>
            </a:pPr>
            <a:br>
              <a:rPr lang="en-US" sz="4400" b="1" i="0" u="none" strike="noStrike" cap="none">
                <a:solidFill>
                  <a:srgbClr val="76923C"/>
                </a:solidFill>
                <a:latin typeface="Times New Roman"/>
                <a:ea typeface="Times New Roman"/>
                <a:cs typeface="Times New Roman"/>
                <a:sym typeface="Times New Roman"/>
              </a:rPr>
            </a:br>
            <a:r>
              <a:rPr lang="en-US" sz="4400" b="0" i="0" u="none" strike="noStrike" cap="none">
                <a:solidFill>
                  <a:srgbClr val="FF0000"/>
                </a:solidFill>
                <a:latin typeface="Calibri"/>
                <a:ea typeface="Calibri"/>
                <a:cs typeface="Calibri"/>
                <a:sym typeface="Calibri"/>
              </a:rPr>
              <a:t>Video Display Devices</a:t>
            </a:r>
            <a:br>
              <a:rPr lang="en-US" sz="4400" b="1" i="0" u="none" strike="noStrike" cap="none">
                <a:solidFill>
                  <a:srgbClr val="FF0000"/>
                </a:solidFill>
                <a:latin typeface="Times New Roman"/>
                <a:ea typeface="Times New Roman"/>
                <a:cs typeface="Times New Roman"/>
                <a:sym typeface="Times New Roman"/>
              </a:rPr>
            </a:br>
            <a:endParaRPr sz="4400" b="1" i="0" u="none" strike="noStrike" cap="none">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CRT</a:t>
            </a:r>
            <a:endParaRPr b="1"/>
          </a:p>
        </p:txBody>
      </p:sp>
      <p:sp>
        <p:nvSpPr>
          <p:cNvPr id="238" name="Google Shape;238;p21"/>
          <p:cNvSpPr txBox="1">
            <a:spLocks noGrp="1"/>
          </p:cNvSpPr>
          <p:nvPr>
            <p:ph type="body" idx="1"/>
          </p:nvPr>
        </p:nvSpPr>
        <p:spPr>
          <a:xfrm>
            <a:off x="228600" y="990600"/>
            <a:ext cx="8610600" cy="46783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b="1">
                <a:latin typeface="Times New Roman"/>
                <a:ea typeface="Times New Roman"/>
                <a:cs typeface="Times New Roman"/>
                <a:sym typeface="Times New Roman"/>
              </a:rPr>
              <a:t>CRT</a:t>
            </a:r>
            <a:endParaRPr/>
          </a:p>
          <a:p>
            <a:pPr marL="742950" lvl="1" indent="-28575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 deflection system of the CRT consists of two pairs of parallel plates, referred to as the </a:t>
            </a:r>
            <a:r>
              <a:rPr lang="en-US" sz="2400" b="1">
                <a:latin typeface="Times New Roman"/>
                <a:ea typeface="Times New Roman"/>
                <a:cs typeface="Times New Roman"/>
                <a:sym typeface="Times New Roman"/>
              </a:rPr>
              <a:t>vertical</a:t>
            </a:r>
            <a:r>
              <a:rPr lang="en-US" sz="2400">
                <a:latin typeface="Times New Roman"/>
                <a:ea typeface="Times New Roman"/>
                <a:cs typeface="Times New Roman"/>
                <a:sym typeface="Times New Roman"/>
              </a:rPr>
              <a:t> and </a:t>
            </a:r>
            <a:r>
              <a:rPr lang="en-US" sz="2400" b="1">
                <a:latin typeface="Times New Roman"/>
                <a:ea typeface="Times New Roman"/>
                <a:cs typeface="Times New Roman"/>
                <a:sym typeface="Times New Roman"/>
              </a:rPr>
              <a:t>horizontal deflection plates.</a:t>
            </a:r>
            <a:endParaRPr/>
          </a:p>
          <a:p>
            <a:pPr marL="742950" lvl="1" indent="-28575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 voltage applied to vertical deflection of the electron beam and voltage applied to the horizontal deflection plates controls the horizontal deflection of the electron beam.</a:t>
            </a:r>
            <a:endParaRPr/>
          </a:p>
          <a:p>
            <a:pPr marL="742950" lvl="1" indent="-28575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There are two techniques used for producing images on the CRT screen : </a:t>
            </a:r>
            <a:r>
              <a:rPr lang="en-US" sz="2400" b="1">
                <a:latin typeface="Times New Roman"/>
                <a:ea typeface="Times New Roman"/>
                <a:cs typeface="Times New Roman"/>
                <a:sym typeface="Times New Roman"/>
              </a:rPr>
              <a:t>Random Scan (Vector scan) </a:t>
            </a:r>
            <a:r>
              <a:rPr lang="en-US" sz="2400">
                <a:latin typeface="Times New Roman"/>
                <a:ea typeface="Times New Roman"/>
                <a:cs typeface="Times New Roman"/>
                <a:sym typeface="Times New Roman"/>
              </a:rPr>
              <a:t>and </a:t>
            </a:r>
            <a:r>
              <a:rPr lang="en-US" sz="2400" b="1">
                <a:latin typeface="Times New Roman"/>
                <a:ea typeface="Times New Roman"/>
                <a:cs typeface="Times New Roman"/>
                <a:sym typeface="Times New Roman"/>
              </a:rPr>
              <a:t>Raster Scan.</a:t>
            </a:r>
            <a:endParaRPr/>
          </a:p>
          <a:p>
            <a:pPr marL="742950" lvl="1" indent="-133350" algn="l" rtl="0">
              <a:spcBef>
                <a:spcPts val="480"/>
              </a:spcBef>
              <a:spcAft>
                <a:spcPts val="0"/>
              </a:spcAft>
              <a:buClr>
                <a:schemeClr val="dk1"/>
              </a:buClr>
              <a:buSzPts val="2400"/>
              <a:buNone/>
            </a:pPr>
            <a:endParaRPr sz="2400">
              <a:latin typeface="Times New Roman"/>
              <a:ea typeface="Times New Roman"/>
              <a:cs typeface="Times New Roman"/>
              <a:sym typeface="Times New Roman"/>
            </a:endParaRPr>
          </a:p>
          <a:p>
            <a:pPr marL="742950" lvl="1" indent="-285750" algn="l" rtl="0">
              <a:spcBef>
                <a:spcPts val="560"/>
              </a:spcBef>
              <a:spcAft>
                <a:spcPts val="0"/>
              </a:spcAft>
              <a:buClr>
                <a:schemeClr val="dk1"/>
              </a:buClr>
              <a:buSzPts val="2800"/>
              <a:buNone/>
            </a:pPr>
            <a:endParaRPr>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b="1"/>
          </a:p>
          <a:p>
            <a:pPr marL="342900" lvl="0" indent="-342900" algn="l" rtl="0">
              <a:spcBef>
                <a:spcPts val="640"/>
              </a:spcBef>
              <a:spcAft>
                <a:spcPts val="0"/>
              </a:spcAft>
              <a:buClr>
                <a:schemeClr val="dk1"/>
              </a:buClr>
              <a:buSzPts val="3200"/>
              <a:buNone/>
            </a:pPr>
            <a:endParaRPr/>
          </a:p>
        </p:txBody>
      </p:sp>
      <p:pic>
        <p:nvPicPr>
          <p:cNvPr id="239" name="Google Shape;239;p21" descr="C:\Users\Chirag's Lappy\Desktop\CRT (1).gif"/>
          <p:cNvPicPr preferRelativeResize="0"/>
          <p:nvPr/>
        </p:nvPicPr>
        <p:blipFill rotWithShape="1">
          <a:blip r:embed="rId3">
            <a:alphaModFix/>
          </a:blip>
          <a:srcRect/>
          <a:stretch/>
        </p:blipFill>
        <p:spPr>
          <a:xfrm>
            <a:off x="4114800" y="4495800"/>
            <a:ext cx="4815840" cy="2362200"/>
          </a:xfrm>
          <a:prstGeom prst="rect">
            <a:avLst/>
          </a:prstGeom>
          <a:noFill/>
          <a:ln>
            <a:noFill/>
          </a:ln>
        </p:spPr>
      </p:pic>
      <p:sp>
        <p:nvSpPr>
          <p:cNvPr id="240" name="Google Shape;240;p21"/>
          <p:cNvSpPr txBox="1"/>
          <p:nvPr/>
        </p:nvSpPr>
        <p:spPr>
          <a:xfrm>
            <a:off x="609600" y="0"/>
            <a:ext cx="8229600" cy="914400"/>
          </a:xfrm>
          <a:prstGeom prst="rect">
            <a:avLst/>
          </a:prstGeom>
          <a:noFill/>
          <a:ln>
            <a:noFill/>
          </a:ln>
        </p:spPr>
        <p:txBody>
          <a:bodyPr spcFirstLastPara="1" wrap="square" lIns="91425" tIns="45700" rIns="91425" bIns="45700" anchor="ctr" anchorCtr="0">
            <a:normAutofit fontScale="45000" lnSpcReduction="20000"/>
          </a:bodyPr>
          <a:lstStyle/>
          <a:p>
            <a:pPr marL="0" marR="0" lvl="0" indent="0" algn="ctr" rtl="0">
              <a:lnSpc>
                <a:spcPct val="100000"/>
              </a:lnSpc>
              <a:spcBef>
                <a:spcPts val="0"/>
              </a:spcBef>
              <a:spcAft>
                <a:spcPts val="0"/>
              </a:spcAft>
              <a:buClr>
                <a:srgbClr val="76923C"/>
              </a:buClr>
              <a:buSzPct val="100000"/>
              <a:buFont typeface="Times New Roman"/>
              <a:buNone/>
            </a:pPr>
            <a:br>
              <a:rPr lang="en-US" sz="4400" b="1" i="0" u="none" strike="noStrike" cap="none">
                <a:solidFill>
                  <a:srgbClr val="76923C"/>
                </a:solidFill>
                <a:latin typeface="Times New Roman"/>
                <a:ea typeface="Times New Roman"/>
                <a:cs typeface="Times New Roman"/>
                <a:sym typeface="Times New Roman"/>
              </a:rPr>
            </a:br>
            <a:r>
              <a:rPr lang="en-US" sz="4400" b="0" i="0" u="none" strike="noStrike" cap="none">
                <a:solidFill>
                  <a:srgbClr val="FF0000"/>
                </a:solidFill>
                <a:latin typeface="Calibri"/>
                <a:ea typeface="Calibri"/>
                <a:cs typeface="Calibri"/>
                <a:sym typeface="Calibri"/>
              </a:rPr>
              <a:t>Video Display Devices</a:t>
            </a:r>
            <a:br>
              <a:rPr lang="en-US" sz="4400" b="1" i="0" u="none" strike="noStrike" cap="none">
                <a:solidFill>
                  <a:srgbClr val="FF0000"/>
                </a:solidFill>
                <a:latin typeface="Times New Roman"/>
                <a:ea typeface="Times New Roman"/>
                <a:cs typeface="Times New Roman"/>
                <a:sym typeface="Times New Roman"/>
              </a:rPr>
            </a:br>
            <a:endParaRPr sz="4400" b="1"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mbria Math"/>
              <a:buNone/>
            </a:pPr>
            <a:r>
              <a:rPr lang="en-US" b="1">
                <a:latin typeface="Cambria Math"/>
                <a:ea typeface="Cambria Math"/>
                <a:cs typeface="Cambria Math"/>
                <a:sym typeface="Cambria Math"/>
              </a:rPr>
              <a:t>Raster Scan</a:t>
            </a:r>
            <a:endParaRPr b="1">
              <a:latin typeface="Cambria Math"/>
              <a:ea typeface="Cambria Math"/>
              <a:cs typeface="Cambria Math"/>
              <a:sym typeface="Cambria Math"/>
            </a:endParaRPr>
          </a:p>
        </p:txBody>
      </p:sp>
      <p:sp>
        <p:nvSpPr>
          <p:cNvPr id="246" name="Google Shape;246;p22"/>
          <p:cNvSpPr txBox="1">
            <a:spLocks noGrp="1"/>
          </p:cNvSpPr>
          <p:nvPr>
            <p:ph type="body" idx="1"/>
          </p:nvPr>
        </p:nvSpPr>
        <p:spPr>
          <a:xfrm>
            <a:off x="228600" y="1524000"/>
            <a:ext cx="8610600" cy="4678363"/>
          </a:xfrm>
          <a:prstGeom prst="rect">
            <a:avLst/>
          </a:prstGeom>
          <a:noFill/>
          <a:ln>
            <a:noFill/>
          </a:ln>
        </p:spPr>
        <p:txBody>
          <a:bodyPr spcFirstLastPara="1" wrap="square" lIns="91425" tIns="45700" rIns="91425" bIns="45700" anchor="t" anchorCtr="0">
            <a:normAutofit lnSpcReduction="20000"/>
          </a:bodyPr>
          <a:lstStyle/>
          <a:p>
            <a:pPr marL="342900" lvl="0" indent="-342900" algn="just" rtl="0">
              <a:spcBef>
                <a:spcPts val="0"/>
              </a:spcBef>
              <a:spcAft>
                <a:spcPts val="0"/>
              </a:spcAft>
              <a:buClr>
                <a:schemeClr val="dk1"/>
              </a:buClr>
              <a:buSzPts val="2800"/>
              <a:buChar char="•"/>
            </a:pPr>
            <a:r>
              <a:rPr lang="en-US" sz="2800">
                <a:latin typeface="Cambria Math"/>
                <a:ea typeface="Cambria Math"/>
                <a:cs typeface="Cambria Math"/>
                <a:sym typeface="Cambria Math"/>
              </a:rPr>
              <a:t>The most common type of graphics monitor employing a CRT is the </a:t>
            </a:r>
            <a:r>
              <a:rPr lang="en-US" sz="2800" b="1">
                <a:latin typeface="Cambria Math"/>
                <a:ea typeface="Cambria Math"/>
                <a:cs typeface="Cambria Math"/>
                <a:sym typeface="Cambria Math"/>
              </a:rPr>
              <a:t>raster-scan display, based on television technology. </a:t>
            </a:r>
            <a:endParaRPr/>
          </a:p>
          <a:p>
            <a:pPr marL="342900" lvl="0" indent="-342900" algn="just" rtl="0">
              <a:spcBef>
                <a:spcPts val="560"/>
              </a:spcBef>
              <a:spcAft>
                <a:spcPts val="0"/>
              </a:spcAft>
              <a:buClr>
                <a:schemeClr val="dk1"/>
              </a:buClr>
              <a:buSzPts val="2800"/>
              <a:buChar char="•"/>
            </a:pPr>
            <a:r>
              <a:rPr lang="en-US" sz="2800" b="1">
                <a:latin typeface="Cambria Math"/>
                <a:ea typeface="Cambria Math"/>
                <a:cs typeface="Cambria Math"/>
                <a:sym typeface="Cambria Math"/>
              </a:rPr>
              <a:t>In a raster-scan system, the electron beam </a:t>
            </a:r>
            <a:r>
              <a:rPr lang="en-US" sz="2800">
                <a:latin typeface="Cambria Math"/>
                <a:ea typeface="Cambria Math"/>
                <a:cs typeface="Cambria Math"/>
                <a:sym typeface="Cambria Math"/>
              </a:rPr>
              <a:t>is swept across the screen, one row at a time, from top to bottom. </a:t>
            </a:r>
            <a:endParaRPr/>
          </a:p>
          <a:p>
            <a:pPr marL="342900" lvl="0" indent="-342900" algn="just" rtl="0">
              <a:spcBef>
                <a:spcPts val="560"/>
              </a:spcBef>
              <a:spcAft>
                <a:spcPts val="0"/>
              </a:spcAft>
              <a:buClr>
                <a:schemeClr val="dk1"/>
              </a:buClr>
              <a:buSzPts val="2800"/>
              <a:buChar char="•"/>
            </a:pPr>
            <a:r>
              <a:rPr lang="en-US" sz="2800">
                <a:latin typeface="Cambria Math"/>
                <a:ea typeface="Cambria Math"/>
                <a:cs typeface="Cambria Math"/>
                <a:sym typeface="Cambria Math"/>
              </a:rPr>
              <a:t>Each row is referred to as a scan line.</a:t>
            </a:r>
            <a:endParaRPr sz="2800">
              <a:latin typeface="Cambria Math"/>
              <a:ea typeface="Cambria Math"/>
              <a:cs typeface="Cambria Math"/>
              <a:sym typeface="Cambria Math"/>
            </a:endParaRPr>
          </a:p>
          <a:p>
            <a:pPr marL="742950" lvl="1" indent="-133350" algn="l" rtl="0">
              <a:spcBef>
                <a:spcPts val="480"/>
              </a:spcBef>
              <a:spcAft>
                <a:spcPts val="0"/>
              </a:spcAft>
              <a:buClr>
                <a:schemeClr val="dk1"/>
              </a:buClr>
              <a:buSzPts val="2400"/>
              <a:buNone/>
            </a:pPr>
            <a:endParaRPr sz="2400">
              <a:latin typeface="Cambria Math"/>
              <a:ea typeface="Cambria Math"/>
              <a:cs typeface="Cambria Math"/>
              <a:sym typeface="Cambria Math"/>
            </a:endParaRPr>
          </a:p>
          <a:p>
            <a:pPr marL="742950" lvl="1" indent="-285750" algn="l" rtl="0">
              <a:spcBef>
                <a:spcPts val="560"/>
              </a:spcBef>
              <a:spcAft>
                <a:spcPts val="0"/>
              </a:spcAft>
              <a:buClr>
                <a:schemeClr val="dk1"/>
              </a:buClr>
              <a:buSzPts val="2800"/>
              <a:buNone/>
            </a:pPr>
            <a:endParaRPr>
              <a:latin typeface="Cambria Math"/>
              <a:ea typeface="Cambria Math"/>
              <a:cs typeface="Cambria Math"/>
              <a:sym typeface="Cambria Math"/>
            </a:endParaRPr>
          </a:p>
          <a:p>
            <a:pPr marL="742950" lvl="1" indent="-107950" algn="l" rtl="0">
              <a:spcBef>
                <a:spcPts val="560"/>
              </a:spcBef>
              <a:spcAft>
                <a:spcPts val="0"/>
              </a:spcAft>
              <a:buClr>
                <a:schemeClr val="dk1"/>
              </a:buClr>
              <a:buSzPts val="2800"/>
              <a:buNone/>
            </a:pPr>
            <a:endParaRPr b="1">
              <a:latin typeface="Cambria Math"/>
              <a:ea typeface="Cambria Math"/>
              <a:cs typeface="Cambria Math"/>
              <a:sym typeface="Cambria Math"/>
            </a:endParaRPr>
          </a:p>
          <a:p>
            <a:pPr marL="342900" lvl="0" indent="-342900" algn="l" rtl="0">
              <a:spcBef>
                <a:spcPts val="640"/>
              </a:spcBef>
              <a:spcAft>
                <a:spcPts val="0"/>
              </a:spcAft>
              <a:buClr>
                <a:schemeClr val="dk1"/>
              </a:buClr>
              <a:buSzPts val="3200"/>
              <a:buNone/>
            </a:pPr>
            <a:endParaRPr>
              <a:latin typeface="Cambria Math"/>
              <a:ea typeface="Cambria Math"/>
              <a:cs typeface="Cambria Math"/>
              <a:sym typeface="Cambria Math"/>
            </a:endParaRPr>
          </a:p>
        </p:txBody>
      </p:sp>
      <p:sp>
        <p:nvSpPr>
          <p:cNvPr id="247" name="Google Shape;247;p22"/>
          <p:cNvSpPr txBox="1"/>
          <p:nvPr/>
        </p:nvSpPr>
        <p:spPr>
          <a:xfrm>
            <a:off x="609600" y="0"/>
            <a:ext cx="8229600" cy="609600"/>
          </a:xfrm>
          <a:prstGeom prst="rect">
            <a:avLst/>
          </a:prstGeom>
          <a:noFill/>
          <a:ln>
            <a:noFill/>
          </a:ln>
        </p:spPr>
        <p:txBody>
          <a:bodyPr spcFirstLastPara="1" wrap="square" lIns="91425" tIns="45700" rIns="91425" bIns="45700" anchor="ctr" anchorCtr="0">
            <a:normAutofit fontScale="30000" lnSpcReduction="20000"/>
          </a:bodyPr>
          <a:lstStyle/>
          <a:p>
            <a:pPr marL="0" marR="0" lvl="0" indent="0" algn="ctr" rtl="0">
              <a:lnSpc>
                <a:spcPct val="100000"/>
              </a:lnSpc>
              <a:spcBef>
                <a:spcPts val="0"/>
              </a:spcBef>
              <a:spcAft>
                <a:spcPts val="0"/>
              </a:spcAft>
              <a:buClr>
                <a:schemeClr val="dk1"/>
              </a:buClr>
              <a:buSzPct val="100000"/>
              <a:buFont typeface="Cambria Math"/>
              <a:buNone/>
            </a:pPr>
            <a:br>
              <a:rPr lang="en-US" sz="4400" b="1" i="0" u="none" strike="noStrike" cap="none">
                <a:solidFill>
                  <a:schemeClr val="dk1"/>
                </a:solidFill>
                <a:latin typeface="Cambria Math"/>
                <a:ea typeface="Cambria Math"/>
                <a:cs typeface="Cambria Math"/>
                <a:sym typeface="Cambria Math"/>
              </a:rPr>
            </a:br>
            <a:r>
              <a:rPr lang="en-US" sz="4400" b="0" i="0" u="none" strike="noStrike" cap="none">
                <a:solidFill>
                  <a:schemeClr val="dk1"/>
                </a:solidFill>
                <a:latin typeface="Cambria Math"/>
                <a:ea typeface="Cambria Math"/>
                <a:cs typeface="Cambria Math"/>
                <a:sym typeface="Cambria Math"/>
              </a:rPr>
              <a:t>Video Display Devices</a:t>
            </a:r>
            <a:br>
              <a:rPr lang="en-US" sz="4400" b="1" i="0" u="none" strike="noStrike" cap="none">
                <a:solidFill>
                  <a:schemeClr val="dk1"/>
                </a:solidFill>
                <a:latin typeface="Cambria Math"/>
                <a:ea typeface="Cambria Math"/>
                <a:cs typeface="Cambria Math"/>
                <a:sym typeface="Cambria Math"/>
              </a:rPr>
            </a:br>
            <a:endParaRPr sz="4400" b="1" i="0" u="none" strike="noStrike" cap="none">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 calcmode="lin" valueType="num">
                                      <p:cBhvr additive="base">
                                        <p:cTn id="7" dur="500"/>
                                        <p:tgtEl>
                                          <p:spTgt spid="2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 calcmode="lin" valueType="num">
                                      <p:cBhvr additive="base">
                                        <p:cTn id="12" dur="500"/>
                                        <p:tgtEl>
                                          <p:spTgt spid="2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 calcmode="lin" valueType="num">
                                      <p:cBhvr additive="base">
                                        <p:cTn id="17" dur="500"/>
                                        <p:tgtEl>
                                          <p:spTgt spid="2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6">
                                            <p:txEl>
                                              <p:pRg st="3" end="3"/>
                                            </p:txEl>
                                          </p:spTgt>
                                        </p:tgtEl>
                                        <p:attrNameLst>
                                          <p:attrName>style.visibility</p:attrName>
                                        </p:attrNameLst>
                                      </p:cBhvr>
                                      <p:to>
                                        <p:strVal val="visible"/>
                                      </p:to>
                                    </p:set>
                                    <p:anim calcmode="lin" valueType="num">
                                      <p:cBhvr additive="base">
                                        <p:cTn id="22" dur="500"/>
                                        <p:tgtEl>
                                          <p:spTgt spid="2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6">
                                            <p:txEl>
                                              <p:pRg st="4" end="4"/>
                                            </p:txEl>
                                          </p:spTgt>
                                        </p:tgtEl>
                                        <p:attrNameLst>
                                          <p:attrName>style.visibility</p:attrName>
                                        </p:attrNameLst>
                                      </p:cBhvr>
                                      <p:to>
                                        <p:strVal val="visible"/>
                                      </p:to>
                                    </p:set>
                                    <p:anim calcmode="lin" valueType="num">
                                      <p:cBhvr additive="base">
                                        <p:cTn id="27" dur="500"/>
                                        <p:tgtEl>
                                          <p:spTgt spid="24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46">
                                            <p:txEl>
                                              <p:pRg st="5" end="5"/>
                                            </p:txEl>
                                          </p:spTgt>
                                        </p:tgtEl>
                                        <p:attrNameLst>
                                          <p:attrName>style.visibility</p:attrName>
                                        </p:attrNameLst>
                                      </p:cBhvr>
                                      <p:to>
                                        <p:strVal val="visible"/>
                                      </p:to>
                                    </p:set>
                                    <p:anim calcmode="lin" valueType="num">
                                      <p:cBhvr additive="base">
                                        <p:cTn id="32" dur="500"/>
                                        <p:tgtEl>
                                          <p:spTgt spid="2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6">
                                            <p:txEl>
                                              <p:pRg st="6" end="6"/>
                                            </p:txEl>
                                          </p:spTgt>
                                        </p:tgtEl>
                                        <p:attrNameLst>
                                          <p:attrName>style.visibility</p:attrName>
                                        </p:attrNameLst>
                                      </p:cBhvr>
                                      <p:to>
                                        <p:strVal val="visible"/>
                                      </p:to>
                                    </p:set>
                                    <p:anim calcmode="lin" valueType="num">
                                      <p:cBhvr additive="base">
                                        <p:cTn id="37" dur="500"/>
                                        <p:tgtEl>
                                          <p:spTgt spid="24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381000" y="1143000"/>
            <a:ext cx="8229600" cy="457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mbria Math"/>
              <a:buNone/>
            </a:pPr>
            <a:r>
              <a:rPr lang="en-US" b="1">
                <a:latin typeface="Cambria Math"/>
                <a:ea typeface="Cambria Math"/>
                <a:cs typeface="Cambria Math"/>
                <a:sym typeface="Cambria Math"/>
              </a:rPr>
              <a:t>Raster Scan</a:t>
            </a:r>
            <a:endParaRPr b="1">
              <a:latin typeface="Cambria Math"/>
              <a:ea typeface="Cambria Math"/>
              <a:cs typeface="Cambria Math"/>
              <a:sym typeface="Cambria Math"/>
            </a:endParaRPr>
          </a:p>
        </p:txBody>
      </p:sp>
      <p:sp>
        <p:nvSpPr>
          <p:cNvPr id="253" name="Google Shape;253;p23"/>
          <p:cNvSpPr txBox="1">
            <a:spLocks noGrp="1"/>
          </p:cNvSpPr>
          <p:nvPr>
            <p:ph type="body" idx="1"/>
          </p:nvPr>
        </p:nvSpPr>
        <p:spPr>
          <a:xfrm>
            <a:off x="228600" y="1219200"/>
            <a:ext cx="8610600" cy="4678363"/>
          </a:xfrm>
          <a:prstGeom prst="rect">
            <a:avLst/>
          </a:prstGeom>
          <a:noFill/>
          <a:ln>
            <a:noFill/>
          </a:ln>
        </p:spPr>
        <p:txBody>
          <a:bodyPr spcFirstLastPara="1" wrap="square" lIns="91425" tIns="45700" rIns="91425" bIns="45700" anchor="t" anchorCtr="0">
            <a:normAutofit/>
          </a:bodyPr>
          <a:lstStyle/>
          <a:p>
            <a:pPr marL="742950" lvl="1" indent="-285750" algn="l" rtl="0">
              <a:spcBef>
                <a:spcPts val="0"/>
              </a:spcBef>
              <a:spcAft>
                <a:spcPts val="0"/>
              </a:spcAft>
              <a:buClr>
                <a:schemeClr val="dk1"/>
              </a:buClr>
              <a:buSzPts val="2400"/>
              <a:buNone/>
            </a:pPr>
            <a:endParaRPr sz="2400" dirty="0">
              <a:latin typeface="Cambria Math"/>
              <a:ea typeface="Cambria Math"/>
              <a:cs typeface="Cambria Math"/>
              <a:sym typeface="Cambria Math"/>
            </a:endParaRPr>
          </a:p>
          <a:p>
            <a:pPr marL="342900" lvl="0" indent="-342900" algn="just" rtl="0">
              <a:spcBef>
                <a:spcPts val="640"/>
              </a:spcBef>
              <a:spcAft>
                <a:spcPts val="0"/>
              </a:spcAft>
              <a:buClr>
                <a:schemeClr val="dk1"/>
              </a:buClr>
              <a:buSzPts val="3200"/>
              <a:buChar char="•"/>
            </a:pPr>
            <a:r>
              <a:rPr lang="en-US" dirty="0">
                <a:latin typeface="Cambria Math"/>
                <a:ea typeface="Cambria Math"/>
                <a:cs typeface="Cambria Math"/>
                <a:sym typeface="Cambria Math"/>
              </a:rPr>
              <a:t>As the electron beam moves across a scan line, </a:t>
            </a:r>
            <a:r>
              <a:rPr lang="en-US" dirty="0">
                <a:highlight>
                  <a:srgbClr val="FFFF00"/>
                </a:highlight>
                <a:latin typeface="Cambria Math"/>
                <a:ea typeface="Cambria Math"/>
                <a:cs typeface="Cambria Math"/>
                <a:sym typeface="Cambria Math"/>
              </a:rPr>
              <a:t>the beam intensity is turned on and off to create a pattern of illuminated spots.</a:t>
            </a:r>
            <a:endParaRPr dirty="0">
              <a:highlight>
                <a:srgbClr val="FFFF00"/>
              </a:highlight>
            </a:endParaRPr>
          </a:p>
          <a:p>
            <a:pPr marL="342900" lvl="0" indent="-342900" algn="just" rtl="0">
              <a:spcBef>
                <a:spcPts val="640"/>
              </a:spcBef>
              <a:spcAft>
                <a:spcPts val="0"/>
              </a:spcAft>
              <a:buClr>
                <a:schemeClr val="dk1"/>
              </a:buClr>
              <a:buSzPts val="3200"/>
              <a:buChar char="•"/>
            </a:pPr>
            <a:r>
              <a:rPr lang="en-US" b="1" dirty="0">
                <a:highlight>
                  <a:srgbClr val="FFFF00"/>
                </a:highlight>
                <a:latin typeface="Cambria Math"/>
                <a:ea typeface="Cambria Math"/>
                <a:cs typeface="Cambria Math"/>
                <a:sym typeface="Cambria Math"/>
              </a:rPr>
              <a:t>Frame refers to the total screen area.</a:t>
            </a:r>
            <a:endParaRPr dirty="0">
              <a:highlight>
                <a:srgbClr val="FFFF00"/>
              </a:highlight>
            </a:endParaRPr>
          </a:p>
          <a:p>
            <a:pPr marL="742950" lvl="1" indent="-285750" algn="l" rtl="0">
              <a:spcBef>
                <a:spcPts val="560"/>
              </a:spcBef>
              <a:spcAft>
                <a:spcPts val="0"/>
              </a:spcAft>
              <a:buClr>
                <a:schemeClr val="dk1"/>
              </a:buClr>
              <a:buSzPts val="2800"/>
              <a:buNone/>
            </a:pPr>
            <a:endParaRPr b="1" dirty="0">
              <a:latin typeface="Cambria Math"/>
              <a:ea typeface="Cambria Math"/>
              <a:cs typeface="Cambria Math"/>
              <a:sym typeface="Cambria Math"/>
            </a:endParaRPr>
          </a:p>
          <a:p>
            <a:pPr marL="342900" lvl="0" indent="-342900" algn="l" rtl="0">
              <a:spcBef>
                <a:spcPts val="640"/>
              </a:spcBef>
              <a:spcAft>
                <a:spcPts val="0"/>
              </a:spcAft>
              <a:buClr>
                <a:schemeClr val="dk1"/>
              </a:buClr>
              <a:buSzPts val="3200"/>
              <a:buNone/>
            </a:pPr>
            <a:endParaRPr dirty="0">
              <a:latin typeface="Cambria Math"/>
              <a:ea typeface="Cambria Math"/>
              <a:cs typeface="Cambria Math"/>
              <a:sym typeface="Cambria Math"/>
            </a:endParaRPr>
          </a:p>
        </p:txBody>
      </p:sp>
      <p:pic>
        <p:nvPicPr>
          <p:cNvPr id="254" name="Google Shape;254;p23"/>
          <p:cNvPicPr preferRelativeResize="0"/>
          <p:nvPr/>
        </p:nvPicPr>
        <p:blipFill rotWithShape="1">
          <a:blip r:embed="rId3">
            <a:alphaModFix/>
          </a:blip>
          <a:srcRect/>
          <a:stretch/>
        </p:blipFill>
        <p:spPr>
          <a:xfrm>
            <a:off x="2286000" y="3886200"/>
            <a:ext cx="3962400" cy="2971800"/>
          </a:xfrm>
          <a:prstGeom prst="rect">
            <a:avLst/>
          </a:prstGeom>
          <a:noFill/>
          <a:ln>
            <a:noFill/>
          </a:ln>
        </p:spPr>
      </p:pic>
      <p:sp>
        <p:nvSpPr>
          <p:cNvPr id="255" name="Google Shape;255;p23"/>
          <p:cNvSpPr txBox="1"/>
          <p:nvPr/>
        </p:nvSpPr>
        <p:spPr>
          <a:xfrm>
            <a:off x="533400" y="0"/>
            <a:ext cx="8229600" cy="1143000"/>
          </a:xfrm>
          <a:prstGeom prst="rect">
            <a:avLst/>
          </a:prstGeom>
          <a:noFill/>
          <a:ln>
            <a:noFill/>
          </a:ln>
        </p:spPr>
        <p:txBody>
          <a:bodyPr spcFirstLastPara="1" wrap="square" lIns="91425" tIns="45700" rIns="91425" bIns="45700" anchor="ctr" anchorCtr="0">
            <a:normAutofit fontScale="60000" lnSpcReduction="20000"/>
          </a:bodyPr>
          <a:lstStyle/>
          <a:p>
            <a:pPr marL="0" marR="0" lvl="0" indent="0" algn="ctr" rtl="0">
              <a:lnSpc>
                <a:spcPct val="100000"/>
              </a:lnSpc>
              <a:spcBef>
                <a:spcPts val="0"/>
              </a:spcBef>
              <a:spcAft>
                <a:spcPts val="0"/>
              </a:spcAft>
              <a:buClr>
                <a:schemeClr val="dk1"/>
              </a:buClr>
              <a:buSzPct val="100000"/>
              <a:buFont typeface="Cambria Math"/>
              <a:buNone/>
            </a:pPr>
            <a:br>
              <a:rPr lang="en-US" sz="4400" b="1" i="0" u="none" strike="noStrike" cap="none">
                <a:solidFill>
                  <a:schemeClr val="dk1"/>
                </a:solidFill>
                <a:latin typeface="Cambria Math"/>
                <a:ea typeface="Cambria Math"/>
                <a:cs typeface="Cambria Math"/>
                <a:sym typeface="Cambria Math"/>
              </a:rPr>
            </a:br>
            <a:r>
              <a:rPr lang="en-US" sz="4400" b="0" i="0" u="none" strike="noStrike" cap="none">
                <a:solidFill>
                  <a:schemeClr val="dk1"/>
                </a:solidFill>
                <a:latin typeface="Cambria Math"/>
                <a:ea typeface="Cambria Math"/>
                <a:cs typeface="Cambria Math"/>
                <a:sym typeface="Cambria Math"/>
              </a:rPr>
              <a:t>Video Display Devices</a:t>
            </a:r>
            <a:br>
              <a:rPr lang="en-US" sz="4400" b="1" i="0" u="none" strike="noStrike" cap="none">
                <a:solidFill>
                  <a:schemeClr val="dk1"/>
                </a:solidFill>
                <a:latin typeface="Cambria Math"/>
                <a:ea typeface="Cambria Math"/>
                <a:cs typeface="Cambria Math"/>
                <a:sym typeface="Cambria Math"/>
              </a:rPr>
            </a:br>
            <a:endParaRPr sz="4400" b="1" i="0" u="none" strike="noStrike" cap="none">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500"/>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4"/>
          <p:cNvSpPr txBox="1">
            <a:spLocks noGrp="1"/>
          </p:cNvSpPr>
          <p:nvPr>
            <p:ph type="title"/>
          </p:nvPr>
        </p:nvSpPr>
        <p:spPr>
          <a:xfrm>
            <a:off x="457200" y="0"/>
            <a:ext cx="8229600" cy="7159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b="1">
                <a:latin typeface="Times New Roman"/>
                <a:ea typeface="Times New Roman"/>
                <a:cs typeface="Times New Roman"/>
                <a:sym typeface="Times New Roman"/>
              </a:rPr>
              <a:t>Raster Scan</a:t>
            </a:r>
            <a:endParaRPr b="1"/>
          </a:p>
        </p:txBody>
      </p:sp>
      <p:sp>
        <p:nvSpPr>
          <p:cNvPr id="261" name="Google Shape;261;p24"/>
          <p:cNvSpPr txBox="1">
            <a:spLocks noGrp="1"/>
          </p:cNvSpPr>
          <p:nvPr>
            <p:ph type="body" idx="1"/>
          </p:nvPr>
        </p:nvSpPr>
        <p:spPr>
          <a:xfrm>
            <a:off x="304800" y="609600"/>
            <a:ext cx="8610600" cy="3505200"/>
          </a:xfrm>
          <a:prstGeom prst="rect">
            <a:avLst/>
          </a:prstGeom>
          <a:noFill/>
          <a:ln>
            <a:noFill/>
          </a:ln>
        </p:spPr>
        <p:txBody>
          <a:bodyPr spcFirstLastPara="1" wrap="square" lIns="91425" tIns="45700" rIns="91425" bIns="45700" anchor="t" anchorCtr="0">
            <a:normAutofit fontScale="85000" lnSpcReduction="20000"/>
          </a:bodyPr>
          <a:lstStyle/>
          <a:p>
            <a:pPr marL="742950" lvl="1" indent="-285750" algn="l" rtl="0">
              <a:spcBef>
                <a:spcPts val="0"/>
              </a:spcBef>
              <a:spcAft>
                <a:spcPts val="0"/>
              </a:spcAft>
              <a:buClr>
                <a:schemeClr val="dk1"/>
              </a:buClr>
              <a:buSzPct val="100000"/>
              <a:buNone/>
            </a:pPr>
            <a:endParaRPr sz="2400" dirty="0">
              <a:latin typeface="Cambria Math"/>
              <a:ea typeface="Cambria Math"/>
              <a:cs typeface="Cambria Math"/>
              <a:sym typeface="Cambria Math"/>
            </a:endParaRPr>
          </a:p>
          <a:p>
            <a:pPr marL="342900" lvl="0" indent="-342900" algn="l" rtl="0">
              <a:spcBef>
                <a:spcPts val="544"/>
              </a:spcBef>
              <a:spcAft>
                <a:spcPts val="0"/>
              </a:spcAft>
              <a:buClr>
                <a:schemeClr val="dk1"/>
              </a:buClr>
              <a:buSzPct val="100000"/>
              <a:buChar char="•"/>
            </a:pPr>
            <a:r>
              <a:rPr lang="en-US" b="1" dirty="0">
                <a:highlight>
                  <a:srgbClr val="FFFF00"/>
                </a:highlight>
                <a:latin typeface="Cambria Math"/>
                <a:ea typeface="Cambria Math"/>
                <a:cs typeface="Cambria Math"/>
                <a:sym typeface="Cambria Math"/>
              </a:rPr>
              <a:t>Picture definition is stored in a memory area called the refresh buffer or frame buffer </a:t>
            </a:r>
            <a:endParaRPr dirty="0">
              <a:highlight>
                <a:srgbClr val="FFFF00"/>
              </a:highlight>
            </a:endParaRPr>
          </a:p>
          <a:p>
            <a:pPr marL="342900" lvl="0" indent="-342900" algn="l" rtl="0">
              <a:spcBef>
                <a:spcPts val="544"/>
              </a:spcBef>
              <a:spcAft>
                <a:spcPts val="0"/>
              </a:spcAft>
              <a:buClr>
                <a:schemeClr val="dk1"/>
              </a:buClr>
              <a:buSzPct val="100000"/>
              <a:buChar char="•"/>
            </a:pPr>
            <a:r>
              <a:rPr lang="en-US" dirty="0">
                <a:latin typeface="Cambria Math"/>
                <a:ea typeface="Cambria Math"/>
                <a:cs typeface="Cambria Math"/>
                <a:sym typeface="Cambria Math"/>
              </a:rPr>
              <a:t>This memory area holds the set of color values for the screen points.</a:t>
            </a:r>
            <a:endParaRPr dirty="0"/>
          </a:p>
          <a:p>
            <a:pPr marL="342900" lvl="0" indent="-342900" algn="l" rtl="0">
              <a:spcBef>
                <a:spcPts val="544"/>
              </a:spcBef>
              <a:spcAft>
                <a:spcPts val="0"/>
              </a:spcAft>
              <a:buClr>
                <a:schemeClr val="dk1"/>
              </a:buClr>
              <a:buSzPct val="100000"/>
              <a:buChar char="•"/>
            </a:pPr>
            <a:r>
              <a:rPr lang="en-US" dirty="0">
                <a:latin typeface="Cambria Math"/>
                <a:ea typeface="Cambria Math"/>
                <a:cs typeface="Cambria Math"/>
                <a:sym typeface="Cambria Math"/>
              </a:rPr>
              <a:t>These stored color values are then retrieved from the refresh buffer and used to control the intensity of the electron beam as it moves from spot to spot across the screen.</a:t>
            </a:r>
            <a:endParaRPr dirty="0">
              <a:latin typeface="Cambria Math"/>
              <a:ea typeface="Cambria Math"/>
              <a:cs typeface="Cambria Math"/>
              <a:sym typeface="Cambria Math"/>
            </a:endParaRPr>
          </a:p>
          <a:p>
            <a:pPr marL="742950" lvl="1" indent="-134619" algn="l" rtl="0">
              <a:spcBef>
                <a:spcPts val="476"/>
              </a:spcBef>
              <a:spcAft>
                <a:spcPts val="0"/>
              </a:spcAft>
              <a:buClr>
                <a:schemeClr val="dk1"/>
              </a:buClr>
              <a:buSzPct val="100000"/>
              <a:buNone/>
            </a:pPr>
            <a:endParaRPr dirty="0">
              <a:latin typeface="Cambria Math"/>
              <a:ea typeface="Cambria Math"/>
              <a:cs typeface="Cambria Math"/>
              <a:sym typeface="Cambria Math"/>
            </a:endParaRPr>
          </a:p>
          <a:p>
            <a:pPr marL="342900" lvl="0" indent="-342900" algn="l" rtl="0">
              <a:spcBef>
                <a:spcPts val="544"/>
              </a:spcBef>
              <a:spcAft>
                <a:spcPts val="0"/>
              </a:spcAft>
              <a:buClr>
                <a:schemeClr val="dk1"/>
              </a:buClr>
              <a:buSzPct val="100000"/>
              <a:buNone/>
            </a:pPr>
            <a:endParaRPr dirty="0">
              <a:latin typeface="Cambria Math"/>
              <a:ea typeface="Cambria Math"/>
              <a:cs typeface="Cambria Math"/>
              <a:sym typeface="Cambria Math"/>
            </a:endParaRPr>
          </a:p>
        </p:txBody>
      </p:sp>
      <p:pic>
        <p:nvPicPr>
          <p:cNvPr id="262" name="Google Shape;262;p24" descr="Image result for raster scan display d"/>
          <p:cNvPicPr preferRelativeResize="0"/>
          <p:nvPr/>
        </p:nvPicPr>
        <p:blipFill rotWithShape="1">
          <a:blip r:embed="rId3">
            <a:alphaModFix/>
          </a:blip>
          <a:srcRect/>
          <a:stretch/>
        </p:blipFill>
        <p:spPr>
          <a:xfrm>
            <a:off x="1600200" y="3962400"/>
            <a:ext cx="5715000" cy="289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mbria Math"/>
              <a:buNone/>
            </a:pPr>
            <a:r>
              <a:rPr lang="en-US" b="1">
                <a:latin typeface="Cambria Math"/>
                <a:ea typeface="Cambria Math"/>
                <a:cs typeface="Cambria Math"/>
                <a:sym typeface="Cambria Math"/>
              </a:rPr>
              <a:t>Raster Scan</a:t>
            </a:r>
            <a:endParaRPr b="1">
              <a:latin typeface="Cambria Math"/>
              <a:ea typeface="Cambria Math"/>
              <a:cs typeface="Cambria Math"/>
              <a:sym typeface="Cambria Math"/>
            </a:endParaRPr>
          </a:p>
        </p:txBody>
      </p:sp>
      <p:sp>
        <p:nvSpPr>
          <p:cNvPr id="268" name="Google Shape;268;p25"/>
          <p:cNvSpPr txBox="1">
            <a:spLocks noGrp="1"/>
          </p:cNvSpPr>
          <p:nvPr>
            <p:ph type="body" idx="1"/>
          </p:nvPr>
        </p:nvSpPr>
        <p:spPr>
          <a:xfrm>
            <a:off x="228600" y="1524000"/>
            <a:ext cx="8610600" cy="4678363"/>
          </a:xfrm>
          <a:prstGeom prst="rect">
            <a:avLst/>
          </a:prstGeom>
          <a:noFill/>
          <a:ln>
            <a:noFill/>
          </a:ln>
        </p:spPr>
        <p:txBody>
          <a:bodyPr spcFirstLastPara="1" wrap="square" lIns="91425" tIns="45700" rIns="91425" bIns="45700" anchor="t" anchorCtr="0">
            <a:normAutofit/>
          </a:bodyPr>
          <a:lstStyle/>
          <a:p>
            <a:pPr marL="742950" lvl="1" indent="-285750" algn="l" rtl="0">
              <a:spcBef>
                <a:spcPts val="0"/>
              </a:spcBef>
              <a:spcAft>
                <a:spcPts val="0"/>
              </a:spcAft>
              <a:buClr>
                <a:schemeClr val="dk1"/>
              </a:buClr>
              <a:buSzPts val="2400"/>
              <a:buNone/>
            </a:pPr>
            <a:endParaRPr sz="2400">
              <a:latin typeface="Cambria Math"/>
              <a:ea typeface="Cambria Math"/>
              <a:cs typeface="Cambria Math"/>
              <a:sym typeface="Cambria Math"/>
            </a:endParaRPr>
          </a:p>
          <a:p>
            <a:pPr marL="342900" lvl="0" indent="-342900" algn="l" rtl="0">
              <a:spcBef>
                <a:spcPts val="640"/>
              </a:spcBef>
              <a:spcAft>
                <a:spcPts val="0"/>
              </a:spcAft>
              <a:buClr>
                <a:schemeClr val="dk1"/>
              </a:buClr>
              <a:buSzPts val="3200"/>
              <a:buChar char="•"/>
            </a:pPr>
            <a:r>
              <a:rPr lang="en-US">
                <a:latin typeface="Cambria Math"/>
                <a:ea typeface="Cambria Math"/>
                <a:cs typeface="Cambria Math"/>
                <a:sym typeface="Cambria Math"/>
              </a:rPr>
              <a:t>Example</a:t>
            </a:r>
            <a:endParaRPr/>
          </a:p>
          <a:p>
            <a:pPr marL="742950" lvl="1" indent="-285750" algn="l" rtl="0">
              <a:spcBef>
                <a:spcPts val="560"/>
              </a:spcBef>
              <a:spcAft>
                <a:spcPts val="0"/>
              </a:spcAft>
              <a:buClr>
                <a:schemeClr val="dk1"/>
              </a:buClr>
              <a:buSzPts val="2800"/>
              <a:buChar char="–"/>
            </a:pPr>
            <a:r>
              <a:rPr lang="en-US" b="1">
                <a:latin typeface="Cambria Math"/>
                <a:ea typeface="Cambria Math"/>
                <a:cs typeface="Cambria Math"/>
                <a:sym typeface="Cambria Math"/>
              </a:rPr>
              <a:t>Home Television</a:t>
            </a:r>
            <a:endParaRPr/>
          </a:p>
          <a:p>
            <a:pPr marL="742950" lvl="1" indent="-285750" algn="l" rtl="0">
              <a:spcBef>
                <a:spcPts val="560"/>
              </a:spcBef>
              <a:spcAft>
                <a:spcPts val="0"/>
              </a:spcAft>
              <a:buClr>
                <a:schemeClr val="dk1"/>
              </a:buClr>
              <a:buSzPts val="2800"/>
              <a:buChar char="–"/>
            </a:pPr>
            <a:r>
              <a:rPr lang="en-US" b="1">
                <a:latin typeface="Cambria Math"/>
                <a:ea typeface="Cambria Math"/>
                <a:cs typeface="Cambria Math"/>
                <a:sym typeface="Cambria Math"/>
              </a:rPr>
              <a:t>Printers</a:t>
            </a:r>
            <a:endParaRPr/>
          </a:p>
          <a:p>
            <a:pPr marL="342900" lvl="0" indent="-342900" algn="l" rtl="0">
              <a:spcBef>
                <a:spcPts val="640"/>
              </a:spcBef>
              <a:spcAft>
                <a:spcPts val="0"/>
              </a:spcAft>
              <a:buClr>
                <a:schemeClr val="dk1"/>
              </a:buClr>
              <a:buSzPts val="3200"/>
              <a:buNone/>
            </a:pPr>
            <a:endParaRPr>
              <a:latin typeface="Cambria Math"/>
              <a:ea typeface="Cambria Math"/>
              <a:cs typeface="Cambria Math"/>
              <a:sym typeface="Cambria Math"/>
            </a:endParaRPr>
          </a:p>
        </p:txBody>
      </p:sp>
      <p:pic>
        <p:nvPicPr>
          <p:cNvPr id="269" name="Google Shape;269;p25" descr="Image result for raster scan - home television"/>
          <p:cNvPicPr preferRelativeResize="0"/>
          <p:nvPr/>
        </p:nvPicPr>
        <p:blipFill rotWithShape="1">
          <a:blip r:embed="rId3">
            <a:alphaModFix/>
          </a:blip>
          <a:srcRect/>
          <a:stretch/>
        </p:blipFill>
        <p:spPr>
          <a:xfrm>
            <a:off x="3810000" y="1828800"/>
            <a:ext cx="3962400" cy="2971800"/>
          </a:xfrm>
          <a:prstGeom prst="rect">
            <a:avLst/>
          </a:prstGeom>
          <a:noFill/>
          <a:ln>
            <a:noFill/>
          </a:ln>
        </p:spPr>
      </p:pic>
      <p:sp>
        <p:nvSpPr>
          <p:cNvPr id="270" name="Google Shape;270;p25"/>
          <p:cNvSpPr txBox="1"/>
          <p:nvPr/>
        </p:nvSpPr>
        <p:spPr>
          <a:xfrm>
            <a:off x="304800" y="-228600"/>
            <a:ext cx="8229600" cy="1143000"/>
          </a:xfrm>
          <a:prstGeom prst="rect">
            <a:avLst/>
          </a:prstGeom>
          <a:noFill/>
          <a:ln>
            <a:noFill/>
          </a:ln>
        </p:spPr>
        <p:txBody>
          <a:bodyPr spcFirstLastPara="1" wrap="square" lIns="91425" tIns="45700" rIns="91425" bIns="45700" anchor="ctr" anchorCtr="0">
            <a:normAutofit fontScale="60000" lnSpcReduction="20000"/>
          </a:bodyPr>
          <a:lstStyle/>
          <a:p>
            <a:pPr marL="0" marR="0" lvl="0" indent="0" algn="ctr" rtl="0">
              <a:lnSpc>
                <a:spcPct val="100000"/>
              </a:lnSpc>
              <a:spcBef>
                <a:spcPts val="0"/>
              </a:spcBef>
              <a:spcAft>
                <a:spcPts val="0"/>
              </a:spcAft>
              <a:buClr>
                <a:schemeClr val="dk1"/>
              </a:buClr>
              <a:buSzPct val="100000"/>
              <a:buFont typeface="Cambria Math"/>
              <a:buNone/>
            </a:pPr>
            <a:br>
              <a:rPr lang="en-US" sz="4400" b="1" i="0" u="none" strike="noStrike" cap="none">
                <a:solidFill>
                  <a:schemeClr val="dk1"/>
                </a:solidFill>
                <a:latin typeface="Cambria Math"/>
                <a:ea typeface="Cambria Math"/>
                <a:cs typeface="Cambria Math"/>
                <a:sym typeface="Cambria Math"/>
              </a:rPr>
            </a:br>
            <a:r>
              <a:rPr lang="en-US" sz="4400" b="0" i="0" u="none" strike="noStrike" cap="none">
                <a:solidFill>
                  <a:schemeClr val="dk1"/>
                </a:solidFill>
                <a:latin typeface="Cambria Math"/>
                <a:ea typeface="Cambria Math"/>
                <a:cs typeface="Cambria Math"/>
                <a:sym typeface="Cambria Math"/>
              </a:rPr>
              <a:t>Video Display Devices</a:t>
            </a:r>
            <a:br>
              <a:rPr lang="en-US" sz="4400" b="1" i="0" u="none" strike="noStrike" cap="none">
                <a:solidFill>
                  <a:schemeClr val="dk1"/>
                </a:solidFill>
                <a:latin typeface="Cambria Math"/>
                <a:ea typeface="Cambria Math"/>
                <a:cs typeface="Cambria Math"/>
                <a:sym typeface="Cambria Math"/>
              </a:rPr>
            </a:br>
            <a:endParaRPr sz="4400" b="1" i="0" u="none" strike="noStrike" cap="none">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2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6"/>
          <p:cNvSpPr txBox="1">
            <a:spLocks noGrp="1"/>
          </p:cNvSpPr>
          <p:nvPr>
            <p:ph type="title"/>
          </p:nvPr>
        </p:nvSpPr>
        <p:spPr>
          <a:xfrm>
            <a:off x="3048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mbria Math"/>
              <a:buNone/>
            </a:pPr>
            <a:r>
              <a:rPr lang="en-US" b="1">
                <a:latin typeface="Cambria Math"/>
                <a:ea typeface="Cambria Math"/>
                <a:cs typeface="Cambria Math"/>
                <a:sym typeface="Cambria Math"/>
              </a:rPr>
              <a:t>Raster Scan </a:t>
            </a:r>
            <a:endParaRPr b="1">
              <a:latin typeface="Cambria Math"/>
              <a:ea typeface="Cambria Math"/>
              <a:cs typeface="Cambria Math"/>
              <a:sym typeface="Cambria Math"/>
            </a:endParaRPr>
          </a:p>
        </p:txBody>
      </p:sp>
      <p:sp>
        <p:nvSpPr>
          <p:cNvPr id="276" name="Google Shape;276;p26"/>
          <p:cNvSpPr txBox="1">
            <a:spLocks noGrp="1"/>
          </p:cNvSpPr>
          <p:nvPr>
            <p:ph type="body" idx="1"/>
          </p:nvPr>
        </p:nvSpPr>
        <p:spPr>
          <a:xfrm>
            <a:off x="0" y="990600"/>
            <a:ext cx="8991600" cy="46783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None/>
            </a:pPr>
            <a:r>
              <a:rPr lang="en-US">
                <a:latin typeface="Cambria Math"/>
                <a:ea typeface="Cambria Math"/>
                <a:cs typeface="Cambria Math"/>
                <a:sym typeface="Cambria Math"/>
              </a:rPr>
              <a:t>Terminologies:</a:t>
            </a:r>
            <a:endParaRPr/>
          </a:p>
          <a:p>
            <a:pPr marL="342900" lvl="0" indent="-342900" algn="l" rtl="0">
              <a:spcBef>
                <a:spcPts val="592"/>
              </a:spcBef>
              <a:spcAft>
                <a:spcPts val="0"/>
              </a:spcAft>
              <a:buClr>
                <a:schemeClr val="dk1"/>
              </a:buClr>
              <a:buSzPct val="100000"/>
              <a:buChar char="•"/>
            </a:pPr>
            <a:r>
              <a:rPr lang="en-US" b="1" u="sng">
                <a:latin typeface="Cambria Math"/>
                <a:ea typeface="Cambria Math"/>
                <a:cs typeface="Cambria Math"/>
                <a:sym typeface="Cambria Math"/>
              </a:rPr>
              <a:t>Resolution</a:t>
            </a:r>
            <a:endParaRPr/>
          </a:p>
          <a:p>
            <a:pPr marL="342900" lvl="0" indent="-342900" algn="just" rtl="0">
              <a:spcBef>
                <a:spcPts val="592"/>
              </a:spcBef>
              <a:spcAft>
                <a:spcPts val="0"/>
              </a:spcAft>
              <a:buClr>
                <a:schemeClr val="dk1"/>
              </a:buClr>
              <a:buSzPct val="100000"/>
              <a:buNone/>
            </a:pPr>
            <a:r>
              <a:rPr lang="en-US">
                <a:latin typeface="Cambria Math"/>
                <a:ea typeface="Cambria Math"/>
                <a:cs typeface="Cambria Math"/>
                <a:sym typeface="Cambria Math"/>
              </a:rPr>
              <a:t>	Resolution refers to the number of pixels in an image. Resolution is sometimes identified by the width and height of the image as well as the total number of pixels in the image. </a:t>
            </a:r>
            <a:endParaRPr/>
          </a:p>
          <a:p>
            <a:pPr marL="342900" lvl="0" indent="-342900" algn="l" rtl="0">
              <a:spcBef>
                <a:spcPts val="592"/>
              </a:spcBef>
              <a:spcAft>
                <a:spcPts val="0"/>
              </a:spcAft>
              <a:buClr>
                <a:schemeClr val="dk1"/>
              </a:buClr>
              <a:buSzPct val="100000"/>
              <a:buChar char="•"/>
            </a:pPr>
            <a:r>
              <a:rPr lang="en-US" b="1" u="sng">
                <a:latin typeface="Cambria Math"/>
                <a:ea typeface="Cambria Math"/>
                <a:cs typeface="Cambria Math"/>
                <a:sym typeface="Cambria Math"/>
              </a:rPr>
              <a:t>Aspect ratio</a:t>
            </a:r>
            <a:endParaRPr/>
          </a:p>
          <a:p>
            <a:pPr marL="342900" lvl="0" indent="-342900" algn="just" rtl="0">
              <a:spcBef>
                <a:spcPts val="592"/>
              </a:spcBef>
              <a:spcAft>
                <a:spcPts val="0"/>
              </a:spcAft>
              <a:buClr>
                <a:schemeClr val="dk1"/>
              </a:buClr>
              <a:buSzPct val="100000"/>
              <a:buNone/>
            </a:pPr>
            <a:r>
              <a:rPr lang="en-US">
                <a:latin typeface="Cambria Math"/>
                <a:ea typeface="Cambria Math"/>
                <a:cs typeface="Cambria Math"/>
                <a:sym typeface="Cambria Math"/>
              </a:rPr>
              <a:t>	The number of pixel columns divided by the number of scan lines that can be displayed by the system.</a:t>
            </a:r>
            <a:endParaRPr/>
          </a:p>
          <a:p>
            <a:pPr marL="342900" lvl="0" indent="-342900" algn="just" rtl="0">
              <a:spcBef>
                <a:spcPts val="592"/>
              </a:spcBef>
              <a:spcAft>
                <a:spcPts val="0"/>
              </a:spcAft>
              <a:buClr>
                <a:schemeClr val="dk1"/>
              </a:buClr>
              <a:buSzPct val="100000"/>
              <a:buNone/>
            </a:pPr>
            <a:endParaRPr>
              <a:latin typeface="Cambria Math"/>
              <a:ea typeface="Cambria Math"/>
              <a:cs typeface="Cambria Math"/>
              <a:sym typeface="Cambria Math"/>
            </a:endParaRPr>
          </a:p>
          <a:p>
            <a:pPr marL="342900" lvl="0" indent="-342900" algn="l" rtl="0">
              <a:spcBef>
                <a:spcPts val="592"/>
              </a:spcBef>
              <a:spcAft>
                <a:spcPts val="0"/>
              </a:spcAft>
              <a:buClr>
                <a:schemeClr val="dk1"/>
              </a:buClr>
              <a:buSzPct val="100000"/>
              <a:buNone/>
            </a:pPr>
            <a:endParaRPr>
              <a:latin typeface="Cambria Math"/>
              <a:ea typeface="Cambria Math"/>
              <a:cs typeface="Cambria Math"/>
              <a:sym typeface="Cambria Math"/>
            </a:endParaRPr>
          </a:p>
        </p:txBody>
      </p:sp>
      <p:sp>
        <p:nvSpPr>
          <p:cNvPr id="277" name="Google Shape;277;p26"/>
          <p:cNvSpPr txBox="1"/>
          <p:nvPr/>
        </p:nvSpPr>
        <p:spPr>
          <a:xfrm>
            <a:off x="457200" y="-304800"/>
            <a:ext cx="8229600" cy="1143000"/>
          </a:xfrm>
          <a:prstGeom prst="rect">
            <a:avLst/>
          </a:prstGeom>
          <a:noFill/>
          <a:ln>
            <a:noFill/>
          </a:ln>
        </p:spPr>
        <p:txBody>
          <a:bodyPr spcFirstLastPara="1" wrap="square" lIns="91425" tIns="45700" rIns="91425" bIns="45700" anchor="ctr" anchorCtr="0">
            <a:normAutofit fontScale="60000" lnSpcReduction="20000"/>
          </a:bodyPr>
          <a:lstStyle/>
          <a:p>
            <a:pPr marL="0" marR="0" lvl="0" indent="0" algn="ctr" rtl="0">
              <a:lnSpc>
                <a:spcPct val="100000"/>
              </a:lnSpc>
              <a:spcBef>
                <a:spcPts val="0"/>
              </a:spcBef>
              <a:spcAft>
                <a:spcPts val="0"/>
              </a:spcAft>
              <a:buClr>
                <a:schemeClr val="dk1"/>
              </a:buClr>
              <a:buSzPct val="100000"/>
              <a:buFont typeface="Cambria Math"/>
              <a:buNone/>
            </a:pPr>
            <a:br>
              <a:rPr lang="en-US" sz="4400" b="1" i="0" u="none" strike="noStrike" cap="none">
                <a:solidFill>
                  <a:schemeClr val="dk1"/>
                </a:solidFill>
                <a:latin typeface="Cambria Math"/>
                <a:ea typeface="Cambria Math"/>
                <a:cs typeface="Cambria Math"/>
                <a:sym typeface="Cambria Math"/>
              </a:rPr>
            </a:br>
            <a:r>
              <a:rPr lang="en-US" sz="4400" b="0" i="0" u="none" strike="noStrike" cap="none">
                <a:solidFill>
                  <a:schemeClr val="dk1"/>
                </a:solidFill>
                <a:latin typeface="Cambria Math"/>
                <a:ea typeface="Cambria Math"/>
                <a:cs typeface="Cambria Math"/>
                <a:sym typeface="Cambria Math"/>
              </a:rPr>
              <a:t>Video Display Devices</a:t>
            </a:r>
            <a:br>
              <a:rPr lang="en-US" sz="4400" b="1" i="0" u="none" strike="noStrike" cap="none">
                <a:solidFill>
                  <a:schemeClr val="dk1"/>
                </a:solidFill>
                <a:latin typeface="Cambria Math"/>
                <a:ea typeface="Cambria Math"/>
                <a:cs typeface="Cambria Math"/>
                <a:sym typeface="Cambria Math"/>
              </a:rPr>
            </a:br>
            <a:endParaRPr sz="4400" b="1" i="0" u="none" strike="noStrike" cap="none">
              <a:solidFill>
                <a:schemeClr val="dk1"/>
              </a:solidFill>
              <a:latin typeface="Cambria Math"/>
              <a:ea typeface="Cambria Math"/>
              <a:cs typeface="Cambria Math"/>
              <a:sym typeface="Cambria Math"/>
            </a:endParaRPr>
          </a:p>
        </p:txBody>
      </p:sp>
      <p:sp>
        <p:nvSpPr>
          <p:cNvPr id="278" name="Google Shape;278;p26"/>
          <p:cNvSpPr/>
          <p:nvPr/>
        </p:nvSpPr>
        <p:spPr>
          <a:xfrm>
            <a:off x="0" y="5638800"/>
            <a:ext cx="9144000" cy="954107"/>
          </a:xfrm>
          <a:prstGeom prst="rect">
            <a:avLst/>
          </a:prstGeom>
          <a:noFill/>
          <a:ln>
            <a:noFill/>
          </a:ln>
        </p:spPr>
        <p:txBody>
          <a:bodyPr spcFirstLastPara="1" wrap="square" lIns="91425" tIns="45700" rIns="91425" bIns="45700" anchor="t" anchorCtr="0">
            <a:spAutoFit/>
          </a:bodyPr>
          <a:lstStyle/>
          <a:p>
            <a:pPr marL="0" marR="0" lvl="0" indent="-177800" algn="l" rtl="0">
              <a:spcBef>
                <a:spcPts val="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A frame buffer with one bit per pixel is commonly called a </a:t>
            </a:r>
            <a:r>
              <a:rPr lang="en-US" sz="2800" b="1">
                <a:solidFill>
                  <a:schemeClr val="dk1"/>
                </a:solidFill>
                <a:latin typeface="Bookman Old Style"/>
                <a:ea typeface="Bookman Old Style"/>
                <a:cs typeface="Bookman Old Style"/>
                <a:sym typeface="Bookman Old Style"/>
              </a:rPr>
              <a:t>bitmap</a:t>
            </a:r>
            <a:endParaRPr sz="280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anim calcmode="lin" valueType="num">
                                      <p:cBhvr additive="base">
                                        <p:cTn id="7" dur="500"/>
                                        <p:tgtEl>
                                          <p:spTgt spid="2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6">
                                            <p:txEl>
                                              <p:pRg st="1" end="1"/>
                                            </p:txEl>
                                          </p:spTgt>
                                        </p:tgtEl>
                                        <p:attrNameLst>
                                          <p:attrName>style.visibility</p:attrName>
                                        </p:attrNameLst>
                                      </p:cBhvr>
                                      <p:to>
                                        <p:strVal val="visible"/>
                                      </p:to>
                                    </p:set>
                                    <p:anim calcmode="lin" valueType="num">
                                      <p:cBhvr additive="base">
                                        <p:cTn id="12" dur="500"/>
                                        <p:tgtEl>
                                          <p:spTgt spid="27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6">
                                            <p:txEl>
                                              <p:pRg st="2" end="2"/>
                                            </p:txEl>
                                          </p:spTgt>
                                        </p:tgtEl>
                                        <p:attrNameLst>
                                          <p:attrName>style.visibility</p:attrName>
                                        </p:attrNameLst>
                                      </p:cBhvr>
                                      <p:to>
                                        <p:strVal val="visible"/>
                                      </p:to>
                                    </p:set>
                                    <p:anim calcmode="lin" valueType="num">
                                      <p:cBhvr additive="base">
                                        <p:cTn id="17" dur="500"/>
                                        <p:tgtEl>
                                          <p:spTgt spid="27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6">
                                            <p:txEl>
                                              <p:pRg st="3" end="3"/>
                                            </p:txEl>
                                          </p:spTgt>
                                        </p:tgtEl>
                                        <p:attrNameLst>
                                          <p:attrName>style.visibility</p:attrName>
                                        </p:attrNameLst>
                                      </p:cBhvr>
                                      <p:to>
                                        <p:strVal val="visible"/>
                                      </p:to>
                                    </p:set>
                                    <p:anim calcmode="lin" valueType="num">
                                      <p:cBhvr additive="base">
                                        <p:cTn id="22" dur="500"/>
                                        <p:tgtEl>
                                          <p:spTgt spid="27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6">
                                            <p:txEl>
                                              <p:pRg st="4" end="4"/>
                                            </p:txEl>
                                          </p:spTgt>
                                        </p:tgtEl>
                                        <p:attrNameLst>
                                          <p:attrName>style.visibility</p:attrName>
                                        </p:attrNameLst>
                                      </p:cBhvr>
                                      <p:to>
                                        <p:strVal val="visible"/>
                                      </p:to>
                                    </p:set>
                                    <p:anim calcmode="lin" valueType="num">
                                      <p:cBhvr additive="base">
                                        <p:cTn id="27" dur="500"/>
                                        <p:tgtEl>
                                          <p:spTgt spid="27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76">
                                            <p:txEl>
                                              <p:pRg st="5" end="5"/>
                                            </p:txEl>
                                          </p:spTgt>
                                        </p:tgtEl>
                                        <p:attrNameLst>
                                          <p:attrName>style.visibility</p:attrName>
                                        </p:attrNameLst>
                                      </p:cBhvr>
                                      <p:to>
                                        <p:strVal val="visible"/>
                                      </p:to>
                                    </p:set>
                                    <p:anim calcmode="lin" valueType="num">
                                      <p:cBhvr additive="base">
                                        <p:cTn id="32" dur="500"/>
                                        <p:tgtEl>
                                          <p:spTgt spid="27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6">
                                            <p:txEl>
                                              <p:pRg st="6" end="6"/>
                                            </p:txEl>
                                          </p:spTgt>
                                        </p:tgtEl>
                                        <p:attrNameLst>
                                          <p:attrName>style.visibility</p:attrName>
                                        </p:attrNameLst>
                                      </p:cBhvr>
                                      <p:to>
                                        <p:strVal val="visible"/>
                                      </p:to>
                                    </p:set>
                                    <p:anim calcmode="lin" valueType="num">
                                      <p:cBhvr additive="base">
                                        <p:cTn id="37" dur="500"/>
                                        <p:tgtEl>
                                          <p:spTgt spid="27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7"/>
          <p:cNvSpPr txBox="1">
            <a:spLocks noGrp="1"/>
          </p:cNvSpPr>
          <p:nvPr>
            <p:ph type="body" idx="1"/>
          </p:nvPr>
        </p:nvSpPr>
        <p:spPr>
          <a:xfrm>
            <a:off x="457200" y="1371600"/>
            <a:ext cx="8229600" cy="47545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latin typeface="Cambria Math"/>
                <a:ea typeface="Cambria Math"/>
                <a:cs typeface="Cambria Math"/>
                <a:sym typeface="Cambria Math"/>
              </a:rPr>
              <a:t>A CRT has the electron beam directed only to those parts of the screen where a picture is to be displayed.</a:t>
            </a:r>
            <a:endParaRPr/>
          </a:p>
          <a:p>
            <a:pPr marL="342900" lvl="0" indent="-342900" algn="just" rtl="0">
              <a:spcBef>
                <a:spcPts val="640"/>
              </a:spcBef>
              <a:spcAft>
                <a:spcPts val="0"/>
              </a:spcAft>
              <a:buClr>
                <a:schemeClr val="dk1"/>
              </a:buClr>
              <a:buSzPts val="3200"/>
              <a:buChar char="•"/>
            </a:pPr>
            <a:r>
              <a:rPr lang="en-US">
                <a:latin typeface="Cambria Math"/>
                <a:ea typeface="Cambria Math"/>
                <a:cs typeface="Cambria Math"/>
                <a:sym typeface="Cambria Math"/>
              </a:rPr>
              <a:t>Pictures are generated as line drawings, with the electron beam tracing out the component lines one after the other. </a:t>
            </a:r>
            <a:endParaRPr/>
          </a:p>
          <a:p>
            <a:pPr marL="342900" lvl="0" indent="-342900" algn="just" rtl="0">
              <a:spcBef>
                <a:spcPts val="640"/>
              </a:spcBef>
              <a:spcAft>
                <a:spcPts val="0"/>
              </a:spcAft>
              <a:buClr>
                <a:schemeClr val="dk1"/>
              </a:buClr>
              <a:buSzPts val="3200"/>
              <a:buChar char="•"/>
            </a:pPr>
            <a:r>
              <a:rPr lang="en-US">
                <a:latin typeface="Cambria Math"/>
                <a:ea typeface="Cambria Math"/>
                <a:cs typeface="Cambria Math"/>
                <a:sym typeface="Cambria Math"/>
              </a:rPr>
              <a:t>Random-scan monitors are also referred to as vector displays (or stroke-writing displays or Calligraphic displays). </a:t>
            </a:r>
            <a:endParaRPr/>
          </a:p>
        </p:txBody>
      </p:sp>
      <p:sp>
        <p:nvSpPr>
          <p:cNvPr id="284" name="Google Shape;28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mbria Math"/>
              <a:buNone/>
            </a:pPr>
            <a:r>
              <a:rPr lang="en-US" b="1">
                <a:latin typeface="Cambria Math"/>
                <a:ea typeface="Cambria Math"/>
                <a:cs typeface="Cambria Math"/>
                <a:sym typeface="Cambria Math"/>
              </a:rPr>
              <a:t>Random Scan </a:t>
            </a:r>
            <a:endParaRPr b="1">
              <a:latin typeface="Cambria Math"/>
              <a:ea typeface="Cambria Math"/>
              <a:cs typeface="Cambria Math"/>
              <a:sym typeface="Cambria Math"/>
            </a:endParaRPr>
          </a:p>
        </p:txBody>
      </p:sp>
      <p:sp>
        <p:nvSpPr>
          <p:cNvPr id="285" name="Google Shape;285;p27"/>
          <p:cNvSpPr txBox="1"/>
          <p:nvPr/>
        </p:nvSpPr>
        <p:spPr>
          <a:xfrm>
            <a:off x="609600" y="0"/>
            <a:ext cx="8229600" cy="487362"/>
          </a:xfrm>
          <a:prstGeom prst="rect">
            <a:avLst/>
          </a:prstGeom>
          <a:noFill/>
          <a:ln>
            <a:noFill/>
          </a:ln>
        </p:spPr>
        <p:txBody>
          <a:bodyPr spcFirstLastPara="1" wrap="square"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76923C"/>
              </a:buClr>
              <a:buSzPct val="100000"/>
              <a:buFont typeface="Cambria Math"/>
              <a:buNone/>
            </a:pPr>
            <a:br>
              <a:rPr lang="en-US" sz="4400" b="1" i="0" u="none" strike="noStrike" cap="none">
                <a:solidFill>
                  <a:srgbClr val="76923C"/>
                </a:solidFill>
                <a:latin typeface="Cambria Math"/>
                <a:ea typeface="Cambria Math"/>
                <a:cs typeface="Cambria Math"/>
                <a:sym typeface="Cambria Math"/>
              </a:rPr>
            </a:br>
            <a:r>
              <a:rPr lang="en-US" sz="4400" b="0" i="0" u="none" strike="noStrike" cap="none">
                <a:solidFill>
                  <a:srgbClr val="FF0000"/>
                </a:solidFill>
                <a:latin typeface="Cambria Math"/>
                <a:ea typeface="Cambria Math"/>
                <a:cs typeface="Cambria Math"/>
                <a:sym typeface="Cambria Math"/>
              </a:rPr>
              <a:t>Video Display Devices</a:t>
            </a:r>
            <a:br>
              <a:rPr lang="en-US" sz="4400" b="1" i="0" u="none" strike="noStrike" cap="none">
                <a:solidFill>
                  <a:srgbClr val="FF0000"/>
                </a:solidFill>
                <a:latin typeface="Cambria Math"/>
                <a:ea typeface="Cambria Math"/>
                <a:cs typeface="Cambria Math"/>
                <a:sym typeface="Cambria Math"/>
              </a:rPr>
            </a:br>
            <a:endParaRPr sz="4400" b="1" i="0" u="none" strike="noStrike" cap="none">
              <a:solidFill>
                <a:srgbClr val="FF0000"/>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Effect transition="in" filter="fade">
                                      <p:cBhvr>
                                        <p:cTn id="7" dur="500"/>
                                        <p:tgtEl>
                                          <p:spTgt spid="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xEl>
                                              <p:pRg st="1" end="1"/>
                                            </p:txEl>
                                          </p:spTgt>
                                        </p:tgtEl>
                                        <p:attrNameLst>
                                          <p:attrName>style.visibility</p:attrName>
                                        </p:attrNameLst>
                                      </p:cBhvr>
                                      <p:to>
                                        <p:strVal val="visible"/>
                                      </p:to>
                                    </p:set>
                                    <p:animEffect transition="in" filter="fade">
                                      <p:cBhvr>
                                        <p:cTn id="12" dur="500"/>
                                        <p:tgtEl>
                                          <p:spTgt spid="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3">
                                            <p:txEl>
                                              <p:pRg st="2" end="2"/>
                                            </p:txEl>
                                          </p:spTgt>
                                        </p:tgtEl>
                                        <p:attrNameLst>
                                          <p:attrName>style.visibility</p:attrName>
                                        </p:attrNameLst>
                                      </p:cBhvr>
                                      <p:to>
                                        <p:strVal val="visible"/>
                                      </p:to>
                                    </p:set>
                                    <p:animEffect transition="in" filter="fade">
                                      <p:cBhvr>
                                        <p:cTn id="17" dur="500"/>
                                        <p:tgtEl>
                                          <p:spTgt spid="2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latin typeface="Cambria Math"/>
                <a:ea typeface="Cambria Math"/>
                <a:cs typeface="Cambria Math"/>
                <a:sym typeface="Cambria Math"/>
              </a:rPr>
              <a:t>The component lines of a picture can be drawn and refreshed by a random-scan system in any specified order</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chemeClr val="dk1"/>
              </a:buClr>
              <a:buSzPts val="3200"/>
              <a:buNone/>
            </a:pPr>
            <a:endParaRPr/>
          </a:p>
        </p:txBody>
      </p:sp>
      <p:sp>
        <p:nvSpPr>
          <p:cNvPr id="291" name="Google Shape;29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Random Scan </a:t>
            </a:r>
            <a:endParaRPr b="1"/>
          </a:p>
        </p:txBody>
      </p:sp>
      <p:pic>
        <p:nvPicPr>
          <p:cNvPr id="292" name="Google Shape;292;p28"/>
          <p:cNvPicPr preferRelativeResize="0"/>
          <p:nvPr/>
        </p:nvPicPr>
        <p:blipFill rotWithShape="1">
          <a:blip r:embed="rId3">
            <a:alphaModFix/>
          </a:blip>
          <a:srcRect/>
          <a:stretch/>
        </p:blipFill>
        <p:spPr>
          <a:xfrm>
            <a:off x="1447800" y="3276600"/>
            <a:ext cx="6143625" cy="3581400"/>
          </a:xfrm>
          <a:prstGeom prst="rect">
            <a:avLst/>
          </a:prstGeom>
          <a:noFill/>
          <a:ln>
            <a:noFill/>
          </a:ln>
        </p:spPr>
      </p:pic>
      <p:sp>
        <p:nvSpPr>
          <p:cNvPr id="293" name="Google Shape;293;p28"/>
          <p:cNvSpPr txBox="1"/>
          <p:nvPr/>
        </p:nvSpPr>
        <p:spPr>
          <a:xfrm>
            <a:off x="609600" y="0"/>
            <a:ext cx="8229600" cy="533400"/>
          </a:xfrm>
          <a:prstGeom prst="rect">
            <a:avLst/>
          </a:prstGeom>
          <a:noFill/>
          <a:ln>
            <a:noFill/>
          </a:ln>
        </p:spPr>
        <p:txBody>
          <a:bodyPr spcFirstLastPara="1" wrap="square"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76923C"/>
              </a:buClr>
              <a:buSzPct val="100000"/>
              <a:buFont typeface="Times New Roman"/>
              <a:buNone/>
            </a:pPr>
            <a:br>
              <a:rPr lang="en-US" sz="4400" b="1" i="0" u="none" strike="noStrike" cap="none">
                <a:solidFill>
                  <a:srgbClr val="76923C"/>
                </a:solidFill>
                <a:latin typeface="Times New Roman"/>
                <a:ea typeface="Times New Roman"/>
                <a:cs typeface="Times New Roman"/>
                <a:sym typeface="Times New Roman"/>
              </a:rPr>
            </a:br>
            <a:r>
              <a:rPr lang="en-US" sz="4400" b="0" i="0" u="none" strike="noStrike" cap="none">
                <a:solidFill>
                  <a:srgbClr val="FF0000"/>
                </a:solidFill>
                <a:latin typeface="Calibri"/>
                <a:ea typeface="Calibri"/>
                <a:cs typeface="Calibri"/>
                <a:sym typeface="Calibri"/>
              </a:rPr>
              <a:t>Video Display Devices</a:t>
            </a:r>
            <a:br>
              <a:rPr lang="en-US" sz="4400" b="1" i="0" u="none" strike="noStrike" cap="none">
                <a:solidFill>
                  <a:srgbClr val="FF0000"/>
                </a:solidFill>
                <a:latin typeface="Times New Roman"/>
                <a:ea typeface="Times New Roman"/>
                <a:cs typeface="Times New Roman"/>
                <a:sym typeface="Times New Roman"/>
              </a:rPr>
            </a:br>
            <a:endParaRPr sz="4400" b="1"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 calcmode="lin" valueType="num">
                                      <p:cBhvr additive="base">
                                        <p:cTn id="7" dur="500"/>
                                        <p:tgtEl>
                                          <p:spTgt spid="2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 calcmode="lin" valueType="num">
                                      <p:cBhvr additive="base">
                                        <p:cTn id="12" dur="500"/>
                                        <p:tgtEl>
                                          <p:spTgt spid="29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 calcmode="lin" valueType="num">
                                      <p:cBhvr additive="base">
                                        <p:cTn id="17" dur="500"/>
                                        <p:tgtEl>
                                          <p:spTgt spid="29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latin typeface="Cambria Math"/>
                <a:ea typeface="Cambria Math"/>
                <a:cs typeface="Cambria Math"/>
                <a:sym typeface="Cambria Math"/>
              </a:rPr>
              <a:t>A pen plotter operates is an example of a random-scan, hard-copy device.</a:t>
            </a:r>
            <a:endParaRPr>
              <a:latin typeface="Cambria Math"/>
              <a:ea typeface="Cambria Math"/>
              <a:cs typeface="Cambria Math"/>
              <a:sym typeface="Cambria Math"/>
            </a:endParaRPr>
          </a:p>
        </p:txBody>
      </p:sp>
      <p:sp>
        <p:nvSpPr>
          <p:cNvPr id="299" name="Google Shape;299;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mbria Math"/>
              <a:buNone/>
            </a:pPr>
            <a:r>
              <a:rPr lang="en-US" b="1">
                <a:latin typeface="Cambria Math"/>
                <a:ea typeface="Cambria Math"/>
                <a:cs typeface="Cambria Math"/>
                <a:sym typeface="Cambria Math"/>
              </a:rPr>
              <a:t>    Random Scan </a:t>
            </a:r>
            <a:endParaRPr b="1">
              <a:latin typeface="Cambria Math"/>
              <a:ea typeface="Cambria Math"/>
              <a:cs typeface="Cambria Math"/>
              <a:sym typeface="Cambria Math"/>
            </a:endParaRPr>
          </a:p>
        </p:txBody>
      </p:sp>
      <p:pic>
        <p:nvPicPr>
          <p:cNvPr id="300" name="Google Shape;300;p29" descr="Image result for pen plotter"/>
          <p:cNvPicPr preferRelativeResize="0"/>
          <p:nvPr/>
        </p:nvPicPr>
        <p:blipFill rotWithShape="1">
          <a:blip r:embed="rId3">
            <a:alphaModFix/>
          </a:blip>
          <a:srcRect/>
          <a:stretch/>
        </p:blipFill>
        <p:spPr>
          <a:xfrm>
            <a:off x="1981200" y="3124200"/>
            <a:ext cx="5471031" cy="3048000"/>
          </a:xfrm>
          <a:prstGeom prst="rect">
            <a:avLst/>
          </a:prstGeom>
          <a:noFill/>
          <a:ln>
            <a:noFill/>
          </a:ln>
        </p:spPr>
      </p:pic>
      <p:sp>
        <p:nvSpPr>
          <p:cNvPr id="301" name="Google Shape;301;p29"/>
          <p:cNvSpPr txBox="1"/>
          <p:nvPr/>
        </p:nvSpPr>
        <p:spPr>
          <a:xfrm>
            <a:off x="685800" y="0"/>
            <a:ext cx="8229600" cy="762000"/>
          </a:xfrm>
          <a:prstGeom prst="rect">
            <a:avLst/>
          </a:prstGeom>
          <a:noFill/>
          <a:ln>
            <a:noFill/>
          </a:ln>
        </p:spPr>
        <p:txBody>
          <a:bodyPr spcFirstLastPara="1" wrap="square" lIns="91425" tIns="45700" rIns="91425" bIns="45700" anchor="ctr" anchorCtr="0">
            <a:normAutofit fontScale="37500" lnSpcReduction="20000"/>
          </a:bodyPr>
          <a:lstStyle/>
          <a:p>
            <a:pPr marL="0" marR="0" lvl="0" indent="0" algn="ctr" rtl="0">
              <a:lnSpc>
                <a:spcPct val="100000"/>
              </a:lnSpc>
              <a:spcBef>
                <a:spcPts val="0"/>
              </a:spcBef>
              <a:spcAft>
                <a:spcPts val="0"/>
              </a:spcAft>
              <a:buClr>
                <a:schemeClr val="dk1"/>
              </a:buClr>
              <a:buSzPct val="100000"/>
              <a:buFont typeface="Cambria Math"/>
              <a:buNone/>
            </a:pPr>
            <a:br>
              <a:rPr lang="en-US" sz="4400" b="1" i="0" u="none" strike="noStrike" cap="none">
                <a:solidFill>
                  <a:schemeClr val="dk1"/>
                </a:solidFill>
                <a:latin typeface="Cambria Math"/>
                <a:ea typeface="Cambria Math"/>
                <a:cs typeface="Cambria Math"/>
                <a:sym typeface="Cambria Math"/>
              </a:rPr>
            </a:br>
            <a:r>
              <a:rPr lang="en-US" sz="4400" b="0" i="0" u="none" strike="noStrike" cap="none">
                <a:solidFill>
                  <a:schemeClr val="dk1"/>
                </a:solidFill>
                <a:latin typeface="Cambria Math"/>
                <a:ea typeface="Cambria Math"/>
                <a:cs typeface="Cambria Math"/>
                <a:sym typeface="Cambria Math"/>
              </a:rPr>
              <a:t>Video Display Devices</a:t>
            </a:r>
            <a:br>
              <a:rPr lang="en-US" sz="4400" b="1" i="0" u="none" strike="noStrike" cap="none">
                <a:solidFill>
                  <a:schemeClr val="dk1"/>
                </a:solidFill>
                <a:latin typeface="Cambria Math"/>
                <a:ea typeface="Cambria Math"/>
                <a:cs typeface="Cambria Math"/>
                <a:sym typeface="Cambria Math"/>
              </a:rPr>
            </a:br>
            <a:endParaRPr sz="4400" b="1" i="0" u="none" strike="noStrike" cap="none">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8">
                                            <p:txEl>
                                              <p:pRg st="0" end="0"/>
                                            </p:txEl>
                                          </p:spTgt>
                                        </p:tgtEl>
                                        <p:attrNameLst>
                                          <p:attrName>style.visibility</p:attrName>
                                        </p:attrNameLst>
                                      </p:cBhvr>
                                      <p:to>
                                        <p:strVal val="visible"/>
                                      </p:to>
                                    </p:set>
                                    <p:anim calcmode="lin" valueType="num">
                                      <p:cBhvr additive="base">
                                        <p:cTn id="7" dur="500"/>
                                        <p:tgtEl>
                                          <p:spTgt spid="2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 calcmode="lin" valueType="num">
                                      <p:cBhvr additive="base">
                                        <p:cTn id="12" dur="500"/>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3279775" y="330454"/>
            <a:ext cx="3399154" cy="45212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chemeClr val="dk1"/>
              </a:buClr>
              <a:buSzPts val="2800"/>
              <a:buFont typeface="Cambria Math"/>
              <a:buNone/>
            </a:pPr>
            <a:r>
              <a:rPr lang="en-US" sz="2800">
                <a:latin typeface="Cambria Math"/>
                <a:ea typeface="Cambria Math"/>
                <a:cs typeface="Cambria Math"/>
                <a:sym typeface="Cambria Math"/>
              </a:rPr>
              <a:t>Module-1</a:t>
            </a:r>
            <a:r>
              <a:rPr lang="en-US" sz="2800"/>
              <a:t> Overview</a:t>
            </a:r>
            <a:endParaRPr sz="2800"/>
          </a:p>
        </p:txBody>
      </p:sp>
      <p:sp>
        <p:nvSpPr>
          <p:cNvPr id="109" name="Google Shape;109;p3"/>
          <p:cNvSpPr txBox="1"/>
          <p:nvPr/>
        </p:nvSpPr>
        <p:spPr>
          <a:xfrm>
            <a:off x="535940" y="1134761"/>
            <a:ext cx="7392034" cy="4460195"/>
          </a:xfrm>
          <a:prstGeom prst="rect">
            <a:avLst/>
          </a:prstGeom>
          <a:noFill/>
          <a:ln>
            <a:noFill/>
          </a:ln>
        </p:spPr>
        <p:txBody>
          <a:bodyPr spcFirstLastPara="1" wrap="square" lIns="0" tIns="165100" rIns="0" bIns="0" anchor="t" anchorCtr="0">
            <a:spAutoFit/>
          </a:bodyPr>
          <a:lstStyle/>
          <a:p>
            <a:pPr marL="76200" marR="0" lvl="0" indent="0" algn="l" rtl="0">
              <a:lnSpc>
                <a:spcPct val="100000"/>
              </a:lnSpc>
              <a:spcBef>
                <a:spcPts val="0"/>
              </a:spcBef>
              <a:spcAft>
                <a:spcPts val="0"/>
              </a:spcAft>
              <a:buNone/>
            </a:pPr>
            <a:r>
              <a:rPr lang="en-US" sz="2400" b="1">
                <a:solidFill>
                  <a:srgbClr val="FF0000"/>
                </a:solidFill>
                <a:latin typeface="Cambria Math"/>
                <a:ea typeface="Cambria Math"/>
                <a:cs typeface="Cambria Math"/>
                <a:sym typeface="Cambria Math"/>
              </a:rPr>
              <a:t>In this Module we discuss about :</a:t>
            </a:r>
            <a:endParaRPr sz="2400">
              <a:solidFill>
                <a:schemeClr val="dk1"/>
              </a:solidFill>
              <a:latin typeface="Cambria Math"/>
              <a:ea typeface="Cambria Math"/>
              <a:cs typeface="Cambria Math"/>
              <a:sym typeface="Cambria Math"/>
            </a:endParaRPr>
          </a:p>
          <a:p>
            <a:pPr marL="355600" marR="0" lvl="0" indent="-343535" algn="l" rtl="0">
              <a:lnSpc>
                <a:spcPct val="100000"/>
              </a:lnSpc>
              <a:spcBef>
                <a:spcPts val="1015"/>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Basics of computer graphics</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994"/>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Application</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1000"/>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Display Devices: </a:t>
            </a:r>
            <a:r>
              <a:rPr lang="en-US" sz="2000">
                <a:solidFill>
                  <a:srgbClr val="404040"/>
                </a:solidFill>
                <a:latin typeface="Cambria Math"/>
                <a:ea typeface="Cambria Math"/>
                <a:cs typeface="Cambria Math"/>
                <a:sym typeface="Cambria Math"/>
              </a:rPr>
              <a:t>Random Scan and Raster Scan displays</a:t>
            </a:r>
            <a:r>
              <a:rPr lang="en-US" sz="2000" b="1">
                <a:solidFill>
                  <a:srgbClr val="404040"/>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994"/>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Graphics software- OpenGL</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1010"/>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Introduction to OpenGL ,</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994"/>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Coordinate reference frames,</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1000"/>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OpenGL	functions,</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1005"/>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Line drawing algorithms(DDA, Bresenham’s),</a:t>
            </a:r>
            <a:endParaRPr sz="2000">
              <a:solidFill>
                <a:schemeClr val="dk1"/>
              </a:solidFill>
              <a:latin typeface="Cambria Math"/>
              <a:ea typeface="Cambria Math"/>
              <a:cs typeface="Cambria Math"/>
              <a:sym typeface="Cambria Math"/>
            </a:endParaRPr>
          </a:p>
          <a:p>
            <a:pPr marL="355600" marR="0" lvl="0" indent="-343535" algn="l" rtl="0">
              <a:lnSpc>
                <a:spcPct val="100000"/>
              </a:lnSpc>
              <a:spcBef>
                <a:spcPts val="994"/>
              </a:spcBef>
              <a:spcAft>
                <a:spcPts val="0"/>
              </a:spcAft>
              <a:buClr>
                <a:srgbClr val="A42F0F"/>
              </a:buClr>
              <a:buSzPts val="2000"/>
              <a:buFont typeface="Arial"/>
              <a:buChar char=""/>
            </a:pPr>
            <a:r>
              <a:rPr lang="en-US" sz="2000" b="1">
                <a:solidFill>
                  <a:srgbClr val="404040"/>
                </a:solidFill>
                <a:latin typeface="Cambria Math"/>
                <a:ea typeface="Cambria Math"/>
                <a:cs typeface="Cambria Math"/>
                <a:sym typeface="Cambria Math"/>
              </a:rPr>
              <a:t>Circle generation algorithms (Bresenham’s).</a:t>
            </a:r>
            <a:endParaRPr sz="2000">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 calcmode="lin" valueType="num">
                                      <p:cBhvr additive="base">
                                        <p:cTn id="7" dur="500"/>
                                        <p:tgtEl>
                                          <p:spTgt spid="1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 calcmode="lin" valueType="num">
                                      <p:cBhvr additive="base">
                                        <p:cTn id="12" dur="500"/>
                                        <p:tgtEl>
                                          <p:spTgt spid="1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9">
                                            <p:txEl>
                                              <p:pRg st="2" end="2"/>
                                            </p:txEl>
                                          </p:spTgt>
                                        </p:tgtEl>
                                        <p:attrNameLst>
                                          <p:attrName>style.visibility</p:attrName>
                                        </p:attrNameLst>
                                      </p:cBhvr>
                                      <p:to>
                                        <p:strVal val="visible"/>
                                      </p:to>
                                    </p:set>
                                    <p:anim calcmode="lin" valueType="num">
                                      <p:cBhvr additive="base">
                                        <p:cTn id="17" dur="500"/>
                                        <p:tgtEl>
                                          <p:spTgt spid="1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9">
                                            <p:txEl>
                                              <p:pRg st="3" end="3"/>
                                            </p:txEl>
                                          </p:spTgt>
                                        </p:tgtEl>
                                        <p:attrNameLst>
                                          <p:attrName>style.visibility</p:attrName>
                                        </p:attrNameLst>
                                      </p:cBhvr>
                                      <p:to>
                                        <p:strVal val="visible"/>
                                      </p:to>
                                    </p:set>
                                    <p:anim calcmode="lin" valueType="num">
                                      <p:cBhvr additive="base">
                                        <p:cTn id="22" dur="500"/>
                                        <p:tgtEl>
                                          <p:spTgt spid="10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9">
                                            <p:txEl>
                                              <p:pRg st="4" end="4"/>
                                            </p:txEl>
                                          </p:spTgt>
                                        </p:tgtEl>
                                        <p:attrNameLst>
                                          <p:attrName>style.visibility</p:attrName>
                                        </p:attrNameLst>
                                      </p:cBhvr>
                                      <p:to>
                                        <p:strVal val="visible"/>
                                      </p:to>
                                    </p:set>
                                    <p:anim calcmode="lin" valueType="num">
                                      <p:cBhvr additive="base">
                                        <p:cTn id="27" dur="500"/>
                                        <p:tgtEl>
                                          <p:spTgt spid="10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9">
                                            <p:txEl>
                                              <p:pRg st="5" end="5"/>
                                            </p:txEl>
                                          </p:spTgt>
                                        </p:tgtEl>
                                        <p:attrNameLst>
                                          <p:attrName>style.visibility</p:attrName>
                                        </p:attrNameLst>
                                      </p:cBhvr>
                                      <p:to>
                                        <p:strVal val="visible"/>
                                      </p:to>
                                    </p:set>
                                    <p:anim calcmode="lin" valueType="num">
                                      <p:cBhvr additive="base">
                                        <p:cTn id="32" dur="500"/>
                                        <p:tgtEl>
                                          <p:spTgt spid="10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9">
                                            <p:txEl>
                                              <p:pRg st="6" end="6"/>
                                            </p:txEl>
                                          </p:spTgt>
                                        </p:tgtEl>
                                        <p:attrNameLst>
                                          <p:attrName>style.visibility</p:attrName>
                                        </p:attrNameLst>
                                      </p:cBhvr>
                                      <p:to>
                                        <p:strVal val="visible"/>
                                      </p:to>
                                    </p:set>
                                    <p:anim calcmode="lin" valueType="num">
                                      <p:cBhvr additive="base">
                                        <p:cTn id="37" dur="500"/>
                                        <p:tgtEl>
                                          <p:spTgt spid="10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9">
                                            <p:txEl>
                                              <p:pRg st="7" end="7"/>
                                            </p:txEl>
                                          </p:spTgt>
                                        </p:tgtEl>
                                        <p:attrNameLst>
                                          <p:attrName>style.visibility</p:attrName>
                                        </p:attrNameLst>
                                      </p:cBhvr>
                                      <p:to>
                                        <p:strVal val="visible"/>
                                      </p:to>
                                    </p:set>
                                    <p:anim calcmode="lin" valueType="num">
                                      <p:cBhvr additive="base">
                                        <p:cTn id="42" dur="500"/>
                                        <p:tgtEl>
                                          <p:spTgt spid="10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9">
                                            <p:txEl>
                                              <p:pRg st="8" end="8"/>
                                            </p:txEl>
                                          </p:spTgt>
                                        </p:tgtEl>
                                        <p:attrNameLst>
                                          <p:attrName>style.visibility</p:attrName>
                                        </p:attrNameLst>
                                      </p:cBhvr>
                                      <p:to>
                                        <p:strVal val="visible"/>
                                      </p:to>
                                    </p:set>
                                    <p:anim calcmode="lin" valueType="num">
                                      <p:cBhvr additive="base">
                                        <p:cTn id="47" dur="500"/>
                                        <p:tgtEl>
                                          <p:spTgt spid="10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9">
                                            <p:txEl>
                                              <p:pRg st="9" end="9"/>
                                            </p:txEl>
                                          </p:spTgt>
                                        </p:tgtEl>
                                        <p:attrNameLst>
                                          <p:attrName>style.visibility</p:attrName>
                                        </p:attrNameLst>
                                      </p:cBhvr>
                                      <p:to>
                                        <p:strVal val="visible"/>
                                      </p:to>
                                    </p:set>
                                    <p:anim calcmode="lin" valueType="num">
                                      <p:cBhvr additive="base">
                                        <p:cTn id="52" dur="500"/>
                                        <p:tgtEl>
                                          <p:spTgt spid="10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Bookman Old Style"/>
              <a:buNone/>
            </a:pPr>
            <a:r>
              <a:rPr lang="en-US">
                <a:latin typeface="Bookman Old Style"/>
                <a:ea typeface="Bookman Old Style"/>
                <a:cs typeface="Bookman Old Style"/>
                <a:sym typeface="Bookman Old Style"/>
              </a:rPr>
              <a:t>OpenGL</a:t>
            </a:r>
            <a:endParaRPr>
              <a:latin typeface="Bookman Old Style"/>
              <a:ea typeface="Bookman Old Style"/>
              <a:cs typeface="Bookman Old Style"/>
              <a:sym typeface="Bookman Old Style"/>
            </a:endParaRPr>
          </a:p>
        </p:txBody>
      </p:sp>
      <p:sp>
        <p:nvSpPr>
          <p:cNvPr id="307" name="Google Shape;307;p30"/>
          <p:cNvSpPr txBox="1">
            <a:spLocks noGrp="1"/>
          </p:cNvSpPr>
          <p:nvPr>
            <p:ph type="body" idx="1"/>
          </p:nvPr>
        </p:nvSpPr>
        <p:spPr>
          <a:xfrm>
            <a:off x="457200" y="990600"/>
            <a:ext cx="84582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b="1">
                <a:latin typeface="Bookman Old Style"/>
                <a:ea typeface="Bookman Old Style"/>
                <a:cs typeface="Bookman Old Style"/>
                <a:sym typeface="Bookman Old Style"/>
              </a:rPr>
              <a:t>Introduction To Opengl </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Coordinate Reference Frames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Specifying Two-dimensional World Coordinate Reference Frames  In Opengl</a:t>
            </a:r>
            <a:endParaRPr sz="2400" b="1">
              <a:latin typeface="Bookman Old Style"/>
              <a:ea typeface="Bookman Old Style"/>
              <a:cs typeface="Bookman Old Style"/>
              <a:sym typeface="Bookman Old Style"/>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Opengl Point Functions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Opengl Line Functions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Point Attributes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Line Attributes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Curve Attributes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Opengl Point Attribute Functions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Opengl Line Attribute Functions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 Line Drawing Algorithms(dda, Bresenham’s)</a:t>
            </a:r>
            <a:endParaRPr/>
          </a:p>
          <a:p>
            <a:pPr marL="342900" lvl="0" indent="-342900" algn="l" rtl="0">
              <a:spcBef>
                <a:spcPts val="480"/>
              </a:spcBef>
              <a:spcAft>
                <a:spcPts val="0"/>
              </a:spcAft>
              <a:buClr>
                <a:schemeClr val="dk1"/>
              </a:buClr>
              <a:buSzPts val="2400"/>
              <a:buChar char="•"/>
            </a:pPr>
            <a:r>
              <a:rPr lang="en-US" sz="2400" b="1">
                <a:latin typeface="Bookman Old Style"/>
                <a:ea typeface="Bookman Old Style"/>
                <a:cs typeface="Bookman Old Style"/>
                <a:sym typeface="Bookman Old Style"/>
              </a:rPr>
              <a:t> Circle Generation Algorithms(bresenham’s)</a:t>
            </a:r>
            <a:endParaRPr sz="2400" b="1">
              <a:latin typeface="Bookman Old Style"/>
              <a:ea typeface="Bookman Old Style"/>
              <a:cs typeface="Bookman Old Style"/>
              <a:sym typeface="Bookman Old Sty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p:nvPr/>
        </p:nvSpPr>
        <p:spPr>
          <a:xfrm>
            <a:off x="685800" y="609120"/>
            <a:ext cx="7771320" cy="11419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685800" y="1981080"/>
            <a:ext cx="7771320" cy="41137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158400" y="1215000"/>
            <a:ext cx="8769600" cy="4245863"/>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n-US" sz="2600" b="0" strike="noStrike">
                <a:solidFill>
                  <a:schemeClr val="dk1"/>
                </a:solidFill>
                <a:latin typeface="Bookman Old Style"/>
                <a:ea typeface="Bookman Old Style"/>
                <a:cs typeface="Bookman Old Style"/>
                <a:sym typeface="Bookman Old Style"/>
              </a:rPr>
              <a:t>OpenGL is a Graphics rendering API which is operating system independent, window system independent and has high-quality color images composed of geometric and image primitives.</a:t>
            </a:r>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000" b="0" strike="noStrike">
                <a:solidFill>
                  <a:schemeClr val="dk1"/>
                </a:solidFill>
                <a:latin typeface="Bookman Old Style"/>
                <a:ea typeface="Bookman Old Style"/>
                <a:cs typeface="Bookman Old Style"/>
                <a:sym typeface="Bookman Old Style"/>
              </a:rPr>
              <a:t>OpenGL APIs can use following …</a:t>
            </a:r>
            <a:endParaRPr/>
          </a:p>
          <a:p>
            <a:pPr marL="0" marR="0" lvl="0" indent="0" algn="l" rtl="0">
              <a:lnSpc>
                <a:spcPct val="100000"/>
              </a:lnSpc>
              <a:spcBef>
                <a:spcPts val="0"/>
              </a:spcBef>
              <a:spcAft>
                <a:spcPts val="0"/>
              </a:spcAft>
              <a:buNone/>
            </a:pP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000" b="0" strike="noStrike">
                <a:solidFill>
                  <a:schemeClr val="dk1"/>
                </a:solidFill>
                <a:latin typeface="Bookman Old Style"/>
                <a:ea typeface="Bookman Old Style"/>
                <a:cs typeface="Bookman Old Style"/>
                <a:sym typeface="Bookman Old Style"/>
              </a:rPr>
              <a:t>		Gl </a:t>
            </a:r>
            <a:endParaRPr/>
          </a:p>
          <a:p>
            <a:pPr marL="0" marR="0" lvl="0" indent="0" algn="l" rtl="0">
              <a:lnSpc>
                <a:spcPct val="100000"/>
              </a:lnSpc>
              <a:spcBef>
                <a:spcPts val="0"/>
              </a:spcBef>
              <a:spcAft>
                <a:spcPts val="0"/>
              </a:spcAft>
              <a:buNone/>
            </a:pP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000" b="0" strike="noStrike">
                <a:solidFill>
                  <a:srgbClr val="0000FF"/>
                </a:solidFill>
                <a:latin typeface="Bookman Old Style"/>
                <a:ea typeface="Bookman Old Style"/>
                <a:cs typeface="Bookman Old Style"/>
                <a:sym typeface="Bookman Old Style"/>
              </a:rPr>
              <a:t>		Glu -OpenGL Utility</a:t>
            </a: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000" b="0" strike="noStrike">
                <a:solidFill>
                  <a:srgbClr val="0000FF"/>
                </a:solidFill>
                <a:latin typeface="Bookman Old Style"/>
                <a:ea typeface="Bookman Old Style"/>
                <a:cs typeface="Bookman Old Style"/>
                <a:sym typeface="Bookman Old Style"/>
              </a:rPr>
              <a:t>		Glut – GLUT (OpenGL Utility Toolkit) </a:t>
            </a:r>
            <a:endParaRPr sz="2000" b="0" strike="noStrike">
              <a:solidFill>
                <a:schemeClr val="dk1"/>
              </a:solidFill>
              <a:latin typeface="Bookman Old Style"/>
              <a:ea typeface="Bookman Old Style"/>
              <a:cs typeface="Bookman Old Style"/>
              <a:sym typeface="Bookman Old Style"/>
            </a:endParaRPr>
          </a:p>
        </p:txBody>
      </p:sp>
      <p:sp>
        <p:nvSpPr>
          <p:cNvPr id="315" name="Google Shape;315;p31"/>
          <p:cNvSpPr/>
          <p:nvPr/>
        </p:nvSpPr>
        <p:spPr>
          <a:xfrm>
            <a:off x="152400" y="152400"/>
            <a:ext cx="7010400" cy="76798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400" b="0" strike="noStrike">
                <a:solidFill>
                  <a:srgbClr val="000000"/>
                </a:solidFill>
                <a:latin typeface="Bookman Old Style"/>
                <a:ea typeface="Bookman Old Style"/>
                <a:cs typeface="Bookman Old Style"/>
                <a:sym typeface="Bookman Old Style"/>
              </a:rPr>
              <a:t>Introduction to Open GL</a:t>
            </a:r>
            <a:endParaRPr sz="44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p:nvPr/>
        </p:nvSpPr>
        <p:spPr>
          <a:xfrm>
            <a:off x="685800" y="609120"/>
            <a:ext cx="77713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Bookman Old Style"/>
                <a:ea typeface="Bookman Old Style"/>
                <a:cs typeface="Bookman Old Style"/>
                <a:sym typeface="Bookman Old Style"/>
              </a:rPr>
              <a:t>OpenGL, GLU and GLUT</a:t>
            </a:r>
            <a:endParaRPr sz="4400" b="0" strike="noStrike">
              <a:solidFill>
                <a:schemeClr val="dk1"/>
              </a:solidFill>
              <a:latin typeface="Bookman Old Style"/>
              <a:ea typeface="Bookman Old Style"/>
              <a:cs typeface="Bookman Old Style"/>
              <a:sym typeface="Bookman Old Style"/>
            </a:endParaRPr>
          </a:p>
        </p:txBody>
      </p:sp>
      <p:sp>
        <p:nvSpPr>
          <p:cNvPr id="321" name="Google Shape;321;p32"/>
          <p:cNvSpPr/>
          <p:nvPr/>
        </p:nvSpPr>
        <p:spPr>
          <a:xfrm>
            <a:off x="685440" y="1981080"/>
            <a:ext cx="8277840" cy="4113720"/>
          </a:xfrm>
          <a:prstGeom prst="rect">
            <a:avLst/>
          </a:prstGeom>
          <a:noFill/>
          <a:ln>
            <a:noFill/>
          </a:ln>
        </p:spPr>
        <p:txBody>
          <a:bodyPr spcFirstLastPara="1" wrap="square" lIns="90000" tIns="45000" rIns="90000" bIns="45000" anchor="t" anchorCtr="0">
            <a:normAutofit/>
          </a:bodyPr>
          <a:lstStyle/>
          <a:p>
            <a:pPr marL="342720" marR="0" lvl="0" indent="-341640" algn="l" rtl="0">
              <a:lnSpc>
                <a:spcPct val="100000"/>
              </a:lnSpc>
              <a:spcBef>
                <a:spcPts val="0"/>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OpenGL: basic functions</a:t>
            </a:r>
            <a:endParaRPr sz="3200" b="0" strike="noStrike">
              <a:solidFill>
                <a:schemeClr val="dk1"/>
              </a:solidFill>
              <a:latin typeface="Bookman Old Style"/>
              <a:ea typeface="Bookman Old Style"/>
              <a:cs typeface="Bookman Old Style"/>
              <a:sym typeface="Bookman Old Style"/>
            </a:endParaRPr>
          </a:p>
          <a:p>
            <a:pPr marL="342720" marR="0" lvl="0" indent="-341640" algn="l" rtl="0">
              <a:lnSpc>
                <a:spcPct val="100000"/>
              </a:lnSpc>
              <a:spcBef>
                <a:spcPts val="799"/>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GLU: OpenGL Utility library:</a:t>
            </a:r>
            <a:endParaRPr sz="3200" b="0" strike="noStrike">
              <a:solidFill>
                <a:schemeClr val="dk1"/>
              </a:solidFill>
              <a:latin typeface="Bookman Old Style"/>
              <a:ea typeface="Bookman Old Style"/>
              <a:cs typeface="Bookman Old Style"/>
              <a:sym typeface="Bookman Old Style"/>
            </a:endParaRPr>
          </a:p>
          <a:p>
            <a:pPr marL="342720" marR="0" lvl="0" indent="-341640" algn="l" rtl="0">
              <a:lnSpc>
                <a:spcPct val="100000"/>
              </a:lnSpc>
              <a:spcBef>
                <a:spcPts val="799"/>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GLUT: OpenGL Utility Toolkit library</a:t>
            </a:r>
            <a:endParaRPr sz="3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799"/>
              </a:spcBef>
              <a:spcAft>
                <a:spcPts val="0"/>
              </a:spcAft>
              <a:buNone/>
            </a:pPr>
            <a:endParaRPr sz="3200" b="0" strike="noStrike">
              <a:solidFill>
                <a:schemeClr val="dk1"/>
              </a:solidFill>
              <a:latin typeface="Bookman Old Style"/>
              <a:ea typeface="Bookman Old Style"/>
              <a:cs typeface="Bookman Old Style"/>
              <a:sym typeface="Bookman Old Style"/>
            </a:endParaRPr>
          </a:p>
          <a:p>
            <a:pPr marL="342720" marR="0" lvl="0" indent="-341640" algn="l" rtl="0">
              <a:lnSpc>
                <a:spcPct val="100000"/>
              </a:lnSpc>
              <a:spcBef>
                <a:spcPts val="799"/>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GLU and GLUT:</a:t>
            </a:r>
            <a:endParaRPr sz="3200" b="0" strike="noStrike">
              <a:solidFill>
                <a:schemeClr val="dk1"/>
              </a:solidFill>
              <a:latin typeface="Bookman Old Style"/>
              <a:ea typeface="Bookman Old Style"/>
              <a:cs typeface="Bookman Old Style"/>
              <a:sym typeface="Bookman Old Style"/>
            </a:endParaRPr>
          </a:p>
          <a:p>
            <a:pPr marL="742680" marR="0" lvl="1" indent="-284400" algn="l" rtl="0">
              <a:lnSpc>
                <a:spcPct val="100000"/>
              </a:lnSpc>
              <a:spcBef>
                <a:spcPts val="697"/>
              </a:spcBef>
              <a:spcAft>
                <a:spcPts val="0"/>
              </a:spcAft>
              <a:buClr>
                <a:srgbClr val="000000"/>
              </a:buClr>
              <a:buSzPts val="2800"/>
              <a:buFont typeface="Times New Roman"/>
              <a:buChar char="–"/>
            </a:pPr>
            <a:r>
              <a:rPr lang="en-US" sz="2800" b="0" i="0" u="none" strike="noStrike" cap="none">
                <a:solidFill>
                  <a:srgbClr val="000000"/>
                </a:solidFill>
                <a:latin typeface="Bookman Old Style"/>
                <a:ea typeface="Bookman Old Style"/>
                <a:cs typeface="Bookman Old Style"/>
                <a:sym typeface="Bookman Old Style"/>
              </a:rPr>
              <a:t>Handy functions for viewing and geometry</a:t>
            </a:r>
            <a:endParaRPr sz="2800" b="0" i="0" u="none" strike="noStrike" cap="none">
              <a:solidFill>
                <a:schemeClr val="dk1"/>
              </a:solidFill>
              <a:latin typeface="Bookman Old Style"/>
              <a:ea typeface="Bookman Old Style"/>
              <a:cs typeface="Bookman Old Style"/>
              <a:sym typeface="Bookman Old Style"/>
            </a:endParaRPr>
          </a:p>
        </p:txBody>
      </p:sp>
      <p:sp>
        <p:nvSpPr>
          <p:cNvPr id="322" name="Google Shape;322;p32"/>
          <p:cNvSpPr/>
          <p:nvPr/>
        </p:nvSpPr>
        <p:spPr>
          <a:xfrm>
            <a:off x="6477840" y="6019920"/>
            <a:ext cx="2488415" cy="463846"/>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0" strike="noStrike">
                <a:solidFill>
                  <a:srgbClr val="000000"/>
                </a:solidFill>
                <a:latin typeface="Bookman Old Style"/>
                <a:ea typeface="Bookman Old Style"/>
                <a:cs typeface="Bookman Old Style"/>
                <a:sym typeface="Bookman Old Style"/>
              </a:rPr>
              <a:t>H&amp;B 3-5:64-72</a:t>
            </a:r>
            <a:endParaRPr sz="24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p:nvPr/>
        </p:nvSpPr>
        <p:spPr>
          <a:xfrm>
            <a:off x="309600" y="1301400"/>
            <a:ext cx="8185680" cy="1014209"/>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n-US" sz="2000" b="0" strike="noStrike">
                <a:solidFill>
                  <a:srgbClr val="000000"/>
                </a:solidFill>
                <a:latin typeface="Bookman Old Style"/>
                <a:ea typeface="Bookman Old Style"/>
                <a:cs typeface="Bookman Old Style"/>
                <a:sym typeface="Bookman Old Style"/>
              </a:rPr>
              <a:t>A basic library of functions is provided in OpenGL for specifying graphics primitives, attributes, geometric transformations, viewing transformations, and many</a:t>
            </a:r>
            <a:r>
              <a:rPr lang="en-US" sz="2000">
                <a:solidFill>
                  <a:srgbClr val="000000"/>
                </a:solidFill>
                <a:latin typeface="Bookman Old Style"/>
                <a:ea typeface="Bookman Old Style"/>
                <a:cs typeface="Bookman Old Style"/>
                <a:sym typeface="Bookman Old Style"/>
              </a:rPr>
              <a:t> </a:t>
            </a:r>
            <a:r>
              <a:rPr lang="en-US" sz="2000" b="0" strike="noStrike">
                <a:solidFill>
                  <a:srgbClr val="000000"/>
                </a:solidFill>
                <a:latin typeface="Bookman Old Style"/>
                <a:ea typeface="Bookman Old Style"/>
                <a:cs typeface="Bookman Old Style"/>
                <a:sym typeface="Bookman Old Style"/>
              </a:rPr>
              <a:t>other operations.</a:t>
            </a:r>
            <a:endParaRPr sz="2000" b="0" strike="noStrike">
              <a:solidFill>
                <a:schemeClr val="dk1"/>
              </a:solidFill>
              <a:latin typeface="Bookman Old Style"/>
              <a:ea typeface="Bookman Old Style"/>
              <a:cs typeface="Bookman Old Style"/>
              <a:sym typeface="Bookman Old Style"/>
            </a:endParaRPr>
          </a:p>
        </p:txBody>
      </p:sp>
      <p:sp>
        <p:nvSpPr>
          <p:cNvPr id="328" name="Google Shape;328;p33"/>
          <p:cNvSpPr/>
          <p:nvPr/>
        </p:nvSpPr>
        <p:spPr>
          <a:xfrm>
            <a:off x="420480" y="2429640"/>
            <a:ext cx="8002800" cy="4053600"/>
          </a:xfrm>
          <a:prstGeom prst="rect">
            <a:avLst/>
          </a:prstGeom>
          <a:noFill/>
          <a:ln>
            <a:noFill/>
          </a:ln>
        </p:spPr>
        <p:txBody>
          <a:bodyPr spcFirstLastPara="1" wrap="square" lIns="90000" tIns="45000" rIns="90000" bIns="45000" anchor="t" anchorCtr="0">
            <a:spAutoFit/>
          </a:bodyPr>
          <a:lstStyle/>
          <a:p>
            <a:pPr marL="0" marR="0" lvl="0" indent="-127000" algn="l" rtl="0">
              <a:lnSpc>
                <a:spcPct val="100000"/>
              </a:lnSpc>
              <a:spcBef>
                <a:spcPts val="0"/>
              </a:spcBef>
              <a:spcAft>
                <a:spcPts val="0"/>
              </a:spcAft>
              <a:buClr>
                <a:srgbClr val="000000"/>
              </a:buClr>
              <a:buSzPts val="2000"/>
              <a:buFont typeface="Noto Sans Symbols"/>
              <a:buChar char="⮚"/>
            </a:pPr>
            <a:r>
              <a:rPr lang="en-US" sz="2000" b="0" strike="noStrike">
                <a:solidFill>
                  <a:srgbClr val="000000"/>
                </a:solidFill>
                <a:latin typeface="Bookman Old Style"/>
                <a:ea typeface="Bookman Old Style"/>
                <a:cs typeface="Bookman Old Style"/>
                <a:sym typeface="Bookman Old Style"/>
              </a:rPr>
              <a:t>Basic OpenGL Syntax</a:t>
            </a: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000"/>
              <a:buFont typeface="Noto Sans Symbols"/>
              <a:buNone/>
            </a:pPr>
            <a:endParaRPr sz="2000" b="0"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0" strike="noStrike">
                <a:solidFill>
                  <a:srgbClr val="000000"/>
                </a:solidFill>
                <a:latin typeface="Bookman Old Style"/>
                <a:ea typeface="Bookman Old Style"/>
                <a:cs typeface="Bookman Old Style"/>
                <a:sym typeface="Bookman Old Style"/>
              </a:rPr>
              <a:t>Function names in the OpenGL basic library (also called the OpenGL core library) are prefixed with gl</a:t>
            </a: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000"/>
              <a:buFont typeface="Noto Sans Symbols"/>
              <a:buNone/>
            </a:pPr>
            <a:endParaRPr sz="2000" b="0"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0" strike="noStrike">
                <a:solidFill>
                  <a:srgbClr val="000000"/>
                </a:solidFill>
                <a:latin typeface="Bookman Old Style"/>
                <a:ea typeface="Bookman Old Style"/>
                <a:cs typeface="Bookman Old Style"/>
                <a:sym typeface="Bookman Old Style"/>
              </a:rPr>
              <a:t>Each component word within a function name has its first letter capitalized. </a:t>
            </a:r>
            <a:endParaRPr sz="20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000"/>
              <a:buFont typeface="Noto Sans Symbols"/>
              <a:buNone/>
            </a:pPr>
            <a:endParaRPr sz="2000" b="0"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0" strike="noStrike">
                <a:solidFill>
                  <a:srgbClr val="000000"/>
                </a:solidFill>
                <a:latin typeface="Bookman Old Style"/>
                <a:ea typeface="Bookman Old Style"/>
                <a:cs typeface="Bookman Old Style"/>
                <a:sym typeface="Bookman Old Style"/>
              </a:rPr>
              <a:t>The following examples illustrate this naming convention:</a:t>
            </a:r>
            <a:endParaRPr sz="2000" b="0"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1" strike="noStrike">
                <a:solidFill>
                  <a:srgbClr val="000000"/>
                </a:solidFill>
                <a:latin typeface="Bookman Old Style"/>
                <a:ea typeface="Bookman Old Style"/>
                <a:cs typeface="Bookman Old Style"/>
                <a:sym typeface="Bookman Old Style"/>
              </a:rPr>
              <a:t>glBegin,</a:t>
            </a:r>
            <a:endParaRPr sz="2000" b="1"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1" strike="noStrike">
                <a:solidFill>
                  <a:srgbClr val="000000"/>
                </a:solidFill>
                <a:latin typeface="Bookman Old Style"/>
                <a:ea typeface="Bookman Old Style"/>
                <a:cs typeface="Bookman Old Style"/>
                <a:sym typeface="Bookman Old Style"/>
              </a:rPr>
              <a:t>glClear,</a:t>
            </a:r>
            <a:endParaRPr sz="2000" b="1"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1" strike="noStrike">
                <a:solidFill>
                  <a:srgbClr val="000000"/>
                </a:solidFill>
                <a:latin typeface="Bookman Old Style"/>
                <a:ea typeface="Bookman Old Style"/>
                <a:cs typeface="Bookman Old Style"/>
                <a:sym typeface="Bookman Old Style"/>
              </a:rPr>
              <a:t>glCopyPixels,</a:t>
            </a:r>
            <a:endParaRPr sz="2000" b="1" strike="noStrike">
              <a:solidFill>
                <a:schemeClr val="dk1"/>
              </a:solidFill>
              <a:latin typeface="Bookman Old Style"/>
              <a:ea typeface="Bookman Old Style"/>
              <a:cs typeface="Bookman Old Style"/>
              <a:sym typeface="Bookman Old Style"/>
            </a:endParaRPr>
          </a:p>
          <a:p>
            <a:pPr marL="0" marR="0" lvl="0" indent="-127000" algn="l" rtl="0">
              <a:lnSpc>
                <a:spcPct val="100000"/>
              </a:lnSpc>
              <a:spcBef>
                <a:spcPts val="0"/>
              </a:spcBef>
              <a:spcAft>
                <a:spcPts val="0"/>
              </a:spcAft>
              <a:buClr>
                <a:srgbClr val="000000"/>
              </a:buClr>
              <a:buSzPts val="2000"/>
              <a:buFont typeface="Noto Sans Symbols"/>
              <a:buChar char="⮚"/>
            </a:pPr>
            <a:r>
              <a:rPr lang="en-US" sz="2000" b="1" strike="noStrike">
                <a:solidFill>
                  <a:srgbClr val="000000"/>
                </a:solidFill>
                <a:latin typeface="Bookman Old Style"/>
                <a:ea typeface="Bookman Old Style"/>
                <a:cs typeface="Bookman Old Style"/>
                <a:sym typeface="Bookman Old Style"/>
              </a:rPr>
              <a:t>glPolygonMode.</a:t>
            </a:r>
            <a:endParaRPr sz="2000" b="1" strike="noStrike">
              <a:solidFill>
                <a:schemeClr val="dk1"/>
              </a:solidFill>
              <a:latin typeface="Bookman Old Style"/>
              <a:ea typeface="Bookman Old Style"/>
              <a:cs typeface="Bookman Old Style"/>
              <a:sym typeface="Bookman Old Style"/>
            </a:endParaRPr>
          </a:p>
        </p:txBody>
      </p:sp>
      <p:sp>
        <p:nvSpPr>
          <p:cNvPr id="329" name="Google Shape;329;p33"/>
          <p:cNvSpPr/>
          <p:nvPr/>
        </p:nvSpPr>
        <p:spPr>
          <a:xfrm>
            <a:off x="1524000" y="432000"/>
            <a:ext cx="6477000" cy="460211"/>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2400" b="1" strike="noStrike">
                <a:solidFill>
                  <a:srgbClr val="000000"/>
                </a:solidFill>
                <a:latin typeface="Bookman Old Style"/>
                <a:ea typeface="Bookman Old Style"/>
                <a:cs typeface="Bookman Old Style"/>
                <a:sym typeface="Bookman Old Style"/>
              </a:rPr>
              <a:t>OPENGL  Basic Library</a:t>
            </a:r>
            <a:endParaRPr sz="2400" b="1"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p:nvPr/>
        </p:nvSpPr>
        <p:spPr>
          <a:xfrm>
            <a:off x="0" y="1008000"/>
            <a:ext cx="9024840" cy="4030419"/>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n-US" sz="3200" b="0" strike="noStrike">
                <a:solidFill>
                  <a:srgbClr val="000000"/>
                </a:solidFill>
                <a:latin typeface="Bookman Old Style"/>
                <a:ea typeface="Bookman Old Style"/>
                <a:cs typeface="Bookman Old Style"/>
                <a:sym typeface="Bookman Old Style"/>
              </a:rPr>
              <a:t>Certain functions require that one (or more) of their arguments be assigned a symbolic constant specifying, for instance, a parameter name, a value for a parameter, or a particular mode. </a:t>
            </a:r>
            <a:endParaRPr sz="3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3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3200" b="0" strike="noStrike">
                <a:solidFill>
                  <a:srgbClr val="000000"/>
                </a:solidFill>
                <a:latin typeface="Bookman Old Style"/>
                <a:ea typeface="Bookman Old Style"/>
                <a:cs typeface="Bookman Old Style"/>
                <a:sym typeface="Bookman Old Style"/>
              </a:rPr>
              <a:t>All such constants begin with the uppercase</a:t>
            </a:r>
            <a:endParaRPr sz="3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3200" b="0" strike="noStrike">
                <a:solidFill>
                  <a:srgbClr val="000000"/>
                </a:solidFill>
                <a:latin typeface="Bookman Old Style"/>
                <a:ea typeface="Bookman Old Style"/>
                <a:cs typeface="Bookman Old Style"/>
                <a:sym typeface="Bookman Old Style"/>
              </a:rPr>
              <a:t>letters GL.</a:t>
            </a:r>
            <a:endParaRPr sz="3200" b="0" strike="noStrike">
              <a:solidFill>
                <a:schemeClr val="dk1"/>
              </a:solidFill>
              <a:latin typeface="Bookman Old Style"/>
              <a:ea typeface="Bookman Old Style"/>
              <a:cs typeface="Bookman Old Style"/>
              <a:sym typeface="Bookman Old Style"/>
            </a:endParaRPr>
          </a:p>
        </p:txBody>
      </p:sp>
      <p:sp>
        <p:nvSpPr>
          <p:cNvPr id="335" name="Google Shape;335;p34"/>
          <p:cNvSpPr/>
          <p:nvPr/>
        </p:nvSpPr>
        <p:spPr>
          <a:xfrm>
            <a:off x="3312000" y="432000"/>
            <a:ext cx="2951280" cy="36787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0" strike="noStrike">
                <a:solidFill>
                  <a:srgbClr val="000000"/>
                </a:solidFill>
                <a:latin typeface="Bookman Old Style"/>
                <a:ea typeface="Bookman Old Style"/>
                <a:cs typeface="Bookman Old Style"/>
                <a:sym typeface="Bookman Old Style"/>
              </a:rPr>
              <a:t>OPENGL  Basic Library</a:t>
            </a:r>
            <a:endParaRPr sz="1800" b="0" strike="noStrike">
              <a:solidFill>
                <a:schemeClr val="dk1"/>
              </a:solidFill>
              <a:latin typeface="Bookman Old Style"/>
              <a:ea typeface="Bookman Old Style"/>
              <a:cs typeface="Bookman Old Style"/>
              <a:sym typeface="Bookman Old Style"/>
            </a:endParaRPr>
          </a:p>
        </p:txBody>
      </p:sp>
      <p:sp>
        <p:nvSpPr>
          <p:cNvPr id="336" name="Google Shape;336;p34"/>
          <p:cNvSpPr/>
          <p:nvPr/>
        </p:nvSpPr>
        <p:spPr>
          <a:xfrm>
            <a:off x="2072880" y="6322680"/>
            <a:ext cx="4294800" cy="3945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p:nvPr/>
        </p:nvSpPr>
        <p:spPr>
          <a:xfrm>
            <a:off x="304800" y="990600"/>
            <a:ext cx="8613720" cy="4892193"/>
          </a:xfrm>
          <a:prstGeom prst="rect">
            <a:avLst/>
          </a:prstGeom>
          <a:noFill/>
          <a:ln>
            <a:noFill/>
          </a:ln>
        </p:spPr>
        <p:txBody>
          <a:bodyPr spcFirstLastPara="1" wrap="square" lIns="90000" tIns="45000" rIns="90000" bIns="45000" anchor="t" anchorCtr="0">
            <a:spAutoFit/>
          </a:bodyPr>
          <a:lstStyle/>
          <a:p>
            <a:pPr marL="0" marR="0" lvl="0" indent="-165100" algn="just" rtl="0">
              <a:lnSpc>
                <a:spcPct val="100000"/>
              </a:lnSpc>
              <a:spcBef>
                <a:spcPts val="0"/>
              </a:spcBef>
              <a:spcAft>
                <a:spcPts val="0"/>
              </a:spcAft>
              <a:buClr>
                <a:srgbClr val="000000"/>
              </a:buClr>
              <a:buSzPts val="2600"/>
              <a:buFont typeface="Noto Sans Symbols"/>
              <a:buChar char="⮚"/>
            </a:pPr>
            <a:r>
              <a:rPr lang="en-US" sz="2600" b="0" strike="noStrike">
                <a:solidFill>
                  <a:srgbClr val="000000"/>
                </a:solidFill>
                <a:latin typeface="Bookman Old Style"/>
                <a:ea typeface="Bookman Old Style"/>
                <a:cs typeface="Bookman Old Style"/>
                <a:sym typeface="Bookman Old Style"/>
              </a:rPr>
              <a:t>component words within a constant name are written in</a:t>
            </a:r>
            <a:r>
              <a:rPr lang="en-US" sz="2600">
                <a:solidFill>
                  <a:srgbClr val="000000"/>
                </a:solidFill>
                <a:latin typeface="Bookman Old Style"/>
                <a:ea typeface="Bookman Old Style"/>
                <a:cs typeface="Bookman Old Style"/>
                <a:sym typeface="Bookman Old Style"/>
              </a:rPr>
              <a:t> </a:t>
            </a:r>
            <a:r>
              <a:rPr lang="en-US" sz="2600" b="0" strike="noStrike">
                <a:solidFill>
                  <a:srgbClr val="000000"/>
                </a:solidFill>
                <a:latin typeface="Bookman Old Style"/>
                <a:ea typeface="Bookman Old Style"/>
                <a:cs typeface="Bookman Old Style"/>
                <a:sym typeface="Bookman Old Style"/>
              </a:rPr>
              <a:t>capital letters, and the underscore ( ) is used as a separator between all component words in the name.</a:t>
            </a:r>
            <a:endParaRPr sz="2600" b="0"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Clr>
                <a:schemeClr val="dk1"/>
              </a:buClr>
              <a:buSzPts val="2600"/>
              <a:buFont typeface="Noto Sans Symbols"/>
              <a:buNone/>
            </a:pPr>
            <a:endParaRPr sz="2600" b="0" strike="noStrike">
              <a:solidFill>
                <a:schemeClr val="dk1"/>
              </a:solidFill>
              <a:latin typeface="Bookman Old Style"/>
              <a:ea typeface="Bookman Old Style"/>
              <a:cs typeface="Bookman Old Style"/>
              <a:sym typeface="Bookman Old Style"/>
            </a:endParaRPr>
          </a:p>
          <a:p>
            <a:pPr marL="0" marR="0" lvl="0" indent="-165100" algn="just" rtl="0">
              <a:lnSpc>
                <a:spcPct val="100000"/>
              </a:lnSpc>
              <a:spcBef>
                <a:spcPts val="0"/>
              </a:spcBef>
              <a:spcAft>
                <a:spcPts val="0"/>
              </a:spcAft>
              <a:buClr>
                <a:srgbClr val="000000"/>
              </a:buClr>
              <a:buSzPts val="2600"/>
              <a:buFont typeface="Noto Sans Symbols"/>
              <a:buChar char="⮚"/>
            </a:pPr>
            <a:r>
              <a:rPr lang="en-US" sz="2600" b="0" strike="noStrike">
                <a:solidFill>
                  <a:srgbClr val="000000"/>
                </a:solidFill>
                <a:latin typeface="Bookman Old Style"/>
                <a:ea typeface="Bookman Old Style"/>
                <a:cs typeface="Bookman Old Style"/>
                <a:sym typeface="Bookman Old Style"/>
              </a:rPr>
              <a:t> The following are a few examples of the several hundred</a:t>
            </a:r>
            <a:r>
              <a:rPr lang="en-US" sz="2600">
                <a:solidFill>
                  <a:srgbClr val="000000"/>
                </a:solidFill>
                <a:latin typeface="Bookman Old Style"/>
                <a:ea typeface="Bookman Old Style"/>
                <a:cs typeface="Bookman Old Style"/>
                <a:sym typeface="Bookman Old Style"/>
              </a:rPr>
              <a:t> </a:t>
            </a:r>
            <a:r>
              <a:rPr lang="en-US" sz="2600" b="0" strike="noStrike">
                <a:solidFill>
                  <a:srgbClr val="000000"/>
                </a:solidFill>
                <a:latin typeface="Bookman Old Style"/>
                <a:ea typeface="Bookman Old Style"/>
                <a:cs typeface="Bookman Old Style"/>
                <a:sym typeface="Bookman Old Style"/>
              </a:rPr>
              <a:t>symbolic constants available for use with OpenGL functions:</a:t>
            </a:r>
            <a:endParaRPr sz="2600" b="0"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GL_2D, </a:t>
            </a:r>
            <a:endParaRPr sz="2600" b="1"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GL_RGB, </a:t>
            </a:r>
            <a:endParaRPr sz="2600" b="1"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GL_POLYGON, </a:t>
            </a:r>
            <a:endParaRPr sz="2600" b="1"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GL_AMBIENT_AND_DIFFUSE</a:t>
            </a:r>
            <a:endParaRPr sz="2600" b="1" strike="noStrike">
              <a:solidFill>
                <a:schemeClr val="dk1"/>
              </a:solidFill>
              <a:latin typeface="Bookman Old Style"/>
              <a:ea typeface="Bookman Old Style"/>
              <a:cs typeface="Bookman Old Style"/>
              <a:sym typeface="Bookman Old Style"/>
            </a:endParaRPr>
          </a:p>
        </p:txBody>
      </p:sp>
      <p:sp>
        <p:nvSpPr>
          <p:cNvPr id="342" name="Google Shape;342;p35"/>
          <p:cNvSpPr/>
          <p:nvPr/>
        </p:nvSpPr>
        <p:spPr>
          <a:xfrm>
            <a:off x="3312000" y="432000"/>
            <a:ext cx="2951280" cy="3639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0" strike="noStrike">
                <a:solidFill>
                  <a:srgbClr val="000000"/>
                </a:solidFill>
                <a:latin typeface="Arial"/>
                <a:ea typeface="Arial"/>
                <a:cs typeface="Arial"/>
                <a:sym typeface="Arial"/>
              </a:rPr>
              <a:t>OPENGL  Basic Library</a:t>
            </a:r>
            <a:endParaRPr sz="1800" b="0"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p:nvPr/>
        </p:nvSpPr>
        <p:spPr>
          <a:xfrm>
            <a:off x="381000" y="1066800"/>
            <a:ext cx="8430840" cy="4492084"/>
          </a:xfrm>
          <a:prstGeom prst="rect">
            <a:avLst/>
          </a:prstGeom>
          <a:noFill/>
          <a:ln>
            <a:noFill/>
          </a:ln>
        </p:spPr>
        <p:txBody>
          <a:bodyPr spcFirstLastPara="1" wrap="square" lIns="90000" tIns="45000" rIns="90000" bIns="45000" anchor="t" anchorCtr="0">
            <a:spAutoFit/>
          </a:bodyPr>
          <a:lstStyle/>
          <a:p>
            <a:pPr marL="0" marR="0" lvl="0" indent="-165100" algn="l" rtl="0">
              <a:lnSpc>
                <a:spcPct val="100000"/>
              </a:lnSpc>
              <a:spcBef>
                <a:spcPts val="0"/>
              </a:spcBef>
              <a:spcAft>
                <a:spcPts val="0"/>
              </a:spcAft>
              <a:buClr>
                <a:srgbClr val="000000"/>
              </a:buClr>
              <a:buSzPts val="2600"/>
              <a:buFont typeface="Noto Sans Symbols"/>
              <a:buChar char="⮚"/>
            </a:pPr>
            <a:r>
              <a:rPr lang="en-US" sz="2600" b="0" strike="noStrike">
                <a:solidFill>
                  <a:srgbClr val="000000"/>
                </a:solidFill>
                <a:latin typeface="Bookman Old Style"/>
                <a:ea typeface="Bookman Old Style"/>
                <a:cs typeface="Bookman Old Style"/>
                <a:sym typeface="Bookman Old Style"/>
              </a:rPr>
              <a:t>The OpenGL functions also expect specific data types. </a:t>
            </a: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600"/>
              <a:buFont typeface="Noto Sans Symbols"/>
              <a:buNone/>
            </a:pPr>
            <a:endParaRPr sz="2600" b="0" strike="noStrike">
              <a:solidFill>
                <a:schemeClr val="dk1"/>
              </a:solidFill>
              <a:latin typeface="Bookman Old Style"/>
              <a:ea typeface="Bookman Old Style"/>
              <a:cs typeface="Bookman Old Style"/>
              <a:sym typeface="Bookman Old Style"/>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strike="noStrike">
                <a:solidFill>
                  <a:srgbClr val="000000"/>
                </a:solidFill>
                <a:latin typeface="Bookman Old Style"/>
                <a:ea typeface="Bookman Old Style"/>
                <a:cs typeface="Bookman Old Style"/>
                <a:sym typeface="Bookman Old Style"/>
              </a:rPr>
              <a:t>To indicate a specific data type, OpenGL uses special built-in, data-type names,</a:t>
            </a:r>
            <a:r>
              <a:rPr lang="en-US" sz="2600">
                <a:solidFill>
                  <a:srgbClr val="000000"/>
                </a:solidFill>
                <a:latin typeface="Bookman Old Style"/>
                <a:ea typeface="Bookman Old Style"/>
                <a:cs typeface="Bookman Old Style"/>
                <a:sym typeface="Bookman Old Style"/>
              </a:rPr>
              <a:t> </a:t>
            </a:r>
            <a:r>
              <a:rPr lang="en-US" sz="2600" b="0" strike="noStrike">
                <a:solidFill>
                  <a:srgbClr val="000000"/>
                </a:solidFill>
                <a:latin typeface="Bookman Old Style"/>
                <a:ea typeface="Bookman Old Style"/>
                <a:cs typeface="Bookman Old Style"/>
                <a:sym typeface="Bookman Old Style"/>
              </a:rPr>
              <a:t>such as</a:t>
            </a: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0" strike="noStrike">
                <a:solidFill>
                  <a:srgbClr val="000000"/>
                </a:solidFill>
                <a:latin typeface="Bookman Old Style"/>
                <a:ea typeface="Bookman Old Style"/>
                <a:cs typeface="Bookman Old Style"/>
                <a:sym typeface="Bookman Old Style"/>
              </a:rPr>
              <a:t>  </a:t>
            </a:r>
            <a:r>
              <a:rPr lang="en-US" sz="2600" b="1" strike="noStrike">
                <a:solidFill>
                  <a:srgbClr val="000000"/>
                </a:solidFill>
                <a:latin typeface="Bookman Old Style"/>
                <a:ea typeface="Bookman Old Style"/>
                <a:cs typeface="Bookman Old Style"/>
                <a:sym typeface="Bookman Old Style"/>
              </a:rPr>
              <a:t>GLbyte,</a:t>
            </a:r>
            <a:endParaRPr sz="2600" b="1"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  GLshort,</a:t>
            </a:r>
            <a:endParaRPr sz="2600" b="1"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  GLint,</a:t>
            </a:r>
            <a:endParaRPr sz="2600" b="1"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  GLfloat,</a:t>
            </a:r>
            <a:endParaRPr sz="2600" b="1"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  GLdouble,</a:t>
            </a:r>
            <a:endParaRPr sz="2600" b="1"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1" strike="noStrike">
                <a:solidFill>
                  <a:srgbClr val="000000"/>
                </a:solidFill>
                <a:latin typeface="Bookman Old Style"/>
                <a:ea typeface="Bookman Old Style"/>
                <a:cs typeface="Bookman Old Style"/>
                <a:sym typeface="Bookman Old Style"/>
              </a:rPr>
              <a:t>   Glboolean.</a:t>
            </a:r>
            <a:endParaRPr sz="2600" b="1" strike="noStrike">
              <a:solidFill>
                <a:schemeClr val="dk1"/>
              </a:solidFill>
              <a:latin typeface="Bookman Old Style"/>
              <a:ea typeface="Bookman Old Style"/>
              <a:cs typeface="Bookman Old Style"/>
              <a:sym typeface="Bookman Old Style"/>
            </a:endParaRPr>
          </a:p>
        </p:txBody>
      </p:sp>
      <p:sp>
        <p:nvSpPr>
          <p:cNvPr id="348" name="Google Shape;348;p36"/>
          <p:cNvSpPr/>
          <p:nvPr/>
        </p:nvSpPr>
        <p:spPr>
          <a:xfrm>
            <a:off x="3312000" y="432000"/>
            <a:ext cx="2951280" cy="36787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0" strike="noStrike">
                <a:solidFill>
                  <a:srgbClr val="000000"/>
                </a:solidFill>
                <a:latin typeface="Bookman Old Style"/>
                <a:ea typeface="Bookman Old Style"/>
                <a:cs typeface="Bookman Old Style"/>
                <a:sym typeface="Bookman Old Style"/>
              </a:rPr>
              <a:t>OPENGL  Basic Library</a:t>
            </a:r>
            <a:endParaRPr sz="18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p:nvPr/>
        </p:nvSpPr>
        <p:spPr>
          <a:xfrm>
            <a:off x="685800" y="609120"/>
            <a:ext cx="77713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Bookman Old Style"/>
                <a:ea typeface="Bookman Old Style"/>
                <a:cs typeface="Bookman Old Style"/>
                <a:sym typeface="Bookman Old Style"/>
              </a:rPr>
              <a:t>OpenGL syntax</a:t>
            </a:r>
            <a:endParaRPr sz="4400" b="0" strike="noStrike">
              <a:solidFill>
                <a:schemeClr val="dk1"/>
              </a:solidFill>
              <a:latin typeface="Bookman Old Style"/>
              <a:ea typeface="Bookman Old Style"/>
              <a:cs typeface="Bookman Old Style"/>
              <a:sym typeface="Bookman Old Style"/>
            </a:endParaRPr>
          </a:p>
        </p:txBody>
      </p:sp>
      <p:sp>
        <p:nvSpPr>
          <p:cNvPr id="354" name="Google Shape;354;p37"/>
          <p:cNvSpPr/>
          <p:nvPr/>
        </p:nvSpPr>
        <p:spPr>
          <a:xfrm>
            <a:off x="685800" y="1981080"/>
            <a:ext cx="7771320" cy="4113720"/>
          </a:xfrm>
          <a:prstGeom prst="rect">
            <a:avLst/>
          </a:prstGeom>
          <a:noFill/>
          <a:ln>
            <a:noFill/>
          </a:ln>
        </p:spPr>
        <p:txBody>
          <a:bodyPr spcFirstLastPara="1" wrap="square" lIns="90000" tIns="45000" rIns="90000" bIns="45000" anchor="t" anchorCtr="0">
            <a:normAutofit/>
          </a:bodyPr>
          <a:lstStyle/>
          <a:p>
            <a:pPr marL="342720" marR="0" lvl="0" indent="-341640" algn="l" rtl="0">
              <a:lnSpc>
                <a:spcPct val="100000"/>
              </a:lnSpc>
              <a:spcBef>
                <a:spcPts val="0"/>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Functions:</a:t>
            </a:r>
            <a:endParaRPr sz="3200" b="0" strike="noStrike">
              <a:solidFill>
                <a:schemeClr val="dk1"/>
              </a:solidFill>
              <a:latin typeface="Bookman Old Style"/>
              <a:ea typeface="Bookman Old Style"/>
              <a:cs typeface="Bookman Old Style"/>
              <a:sym typeface="Bookman Old Style"/>
            </a:endParaRPr>
          </a:p>
          <a:p>
            <a:pPr marL="742680" marR="0" lvl="0" indent="-284400" algn="l" rtl="0">
              <a:lnSpc>
                <a:spcPct val="100000"/>
              </a:lnSpc>
              <a:spcBef>
                <a:spcPts val="499"/>
              </a:spcBef>
              <a:spcAft>
                <a:spcPts val="0"/>
              </a:spcAft>
              <a:buNone/>
            </a:pPr>
            <a:r>
              <a:rPr lang="en-US" sz="2000" b="1" strike="noStrike">
                <a:solidFill>
                  <a:srgbClr val="000000"/>
                </a:solidFill>
                <a:latin typeface="Bookman Old Style"/>
                <a:ea typeface="Bookman Old Style"/>
                <a:cs typeface="Bookman Old Style"/>
                <a:sym typeface="Bookman Old Style"/>
              </a:rPr>
              <a:t>glFunction: glBegin, glClear, glVertex, …</a:t>
            </a:r>
            <a:endParaRPr sz="2000" b="0" strike="noStrike">
              <a:solidFill>
                <a:schemeClr val="dk1"/>
              </a:solidFill>
              <a:latin typeface="Bookman Old Style"/>
              <a:ea typeface="Bookman Old Style"/>
              <a:cs typeface="Bookman Old Style"/>
              <a:sym typeface="Bookman Old Style"/>
            </a:endParaRPr>
          </a:p>
          <a:p>
            <a:pPr marL="342720" marR="0" lvl="0" indent="-341640" algn="l" rtl="0">
              <a:lnSpc>
                <a:spcPct val="100000"/>
              </a:lnSpc>
              <a:spcBef>
                <a:spcPts val="799"/>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Constants:</a:t>
            </a:r>
            <a:endParaRPr sz="3200" b="0" strike="noStrike">
              <a:solidFill>
                <a:schemeClr val="dk1"/>
              </a:solidFill>
              <a:latin typeface="Bookman Old Style"/>
              <a:ea typeface="Bookman Old Style"/>
              <a:cs typeface="Bookman Old Style"/>
              <a:sym typeface="Bookman Old Style"/>
            </a:endParaRPr>
          </a:p>
          <a:p>
            <a:pPr marL="742680" marR="0" lvl="0" indent="-284400" algn="l" rtl="0">
              <a:lnSpc>
                <a:spcPct val="100000"/>
              </a:lnSpc>
              <a:spcBef>
                <a:spcPts val="499"/>
              </a:spcBef>
              <a:spcAft>
                <a:spcPts val="0"/>
              </a:spcAft>
              <a:buNone/>
            </a:pPr>
            <a:r>
              <a:rPr lang="en-US" sz="2000" b="1" strike="noStrike">
                <a:solidFill>
                  <a:srgbClr val="000000"/>
                </a:solidFill>
                <a:latin typeface="Bookman Old Style"/>
                <a:ea typeface="Bookman Old Style"/>
                <a:cs typeface="Bookman Old Style"/>
                <a:sym typeface="Bookman Old Style"/>
              </a:rPr>
              <a:t>GL_CONSTANT: GL_2D, GL_LINE</a:t>
            </a:r>
            <a:endParaRPr sz="2000" b="0" strike="noStrike">
              <a:solidFill>
                <a:schemeClr val="dk1"/>
              </a:solidFill>
              <a:latin typeface="Bookman Old Style"/>
              <a:ea typeface="Bookman Old Style"/>
              <a:cs typeface="Bookman Old Style"/>
              <a:sym typeface="Bookman Old Style"/>
            </a:endParaRPr>
          </a:p>
          <a:p>
            <a:pPr marL="342720" marR="0" lvl="0" indent="-341640" algn="l" rtl="0">
              <a:lnSpc>
                <a:spcPct val="100000"/>
              </a:lnSpc>
              <a:spcBef>
                <a:spcPts val="799"/>
              </a:spcBef>
              <a:spcAft>
                <a:spcPts val="0"/>
              </a:spcAft>
              <a:buClr>
                <a:srgbClr val="000000"/>
              </a:buClr>
              <a:buSzPts val="3200"/>
              <a:buFont typeface="Times New Roman"/>
              <a:buChar char="•"/>
            </a:pPr>
            <a:r>
              <a:rPr lang="en-US" sz="3200" b="0" strike="noStrike">
                <a:solidFill>
                  <a:srgbClr val="000000"/>
                </a:solidFill>
                <a:latin typeface="Bookman Old Style"/>
                <a:ea typeface="Bookman Old Style"/>
                <a:cs typeface="Bookman Old Style"/>
                <a:sym typeface="Bookman Old Style"/>
              </a:rPr>
              <a:t>Datatypes:</a:t>
            </a:r>
            <a:endParaRPr sz="3200" b="0" strike="noStrike">
              <a:solidFill>
                <a:schemeClr val="dk1"/>
              </a:solidFill>
              <a:latin typeface="Bookman Old Style"/>
              <a:ea typeface="Bookman Old Style"/>
              <a:cs typeface="Bookman Old Style"/>
              <a:sym typeface="Bookman Old Style"/>
            </a:endParaRPr>
          </a:p>
          <a:p>
            <a:pPr marL="742680" marR="0" lvl="0" indent="-284400" algn="l" rtl="0">
              <a:lnSpc>
                <a:spcPct val="100000"/>
              </a:lnSpc>
              <a:spcBef>
                <a:spcPts val="499"/>
              </a:spcBef>
              <a:spcAft>
                <a:spcPts val="0"/>
              </a:spcAft>
              <a:buNone/>
            </a:pPr>
            <a:r>
              <a:rPr lang="en-US" sz="2000" b="1" strike="noStrike">
                <a:solidFill>
                  <a:srgbClr val="000000"/>
                </a:solidFill>
                <a:latin typeface="Bookman Old Style"/>
                <a:ea typeface="Bookman Old Style"/>
                <a:cs typeface="Bookman Old Style"/>
                <a:sym typeface="Bookman Old Style"/>
              </a:rPr>
              <a:t>GLtype: GLbyte, GLint, GLfloat</a:t>
            </a:r>
            <a:endParaRPr sz="2000" b="0" strike="noStrike">
              <a:solidFill>
                <a:schemeClr val="dk1"/>
              </a:solidFill>
              <a:latin typeface="Bookman Old Style"/>
              <a:ea typeface="Bookman Old Style"/>
              <a:cs typeface="Bookman Old Style"/>
              <a:sym typeface="Bookman Old Style"/>
            </a:endParaRPr>
          </a:p>
        </p:txBody>
      </p:sp>
      <p:sp>
        <p:nvSpPr>
          <p:cNvPr id="355" name="Google Shape;355;p37"/>
          <p:cNvSpPr/>
          <p:nvPr/>
        </p:nvSpPr>
        <p:spPr>
          <a:xfrm>
            <a:off x="6477840" y="6019920"/>
            <a:ext cx="2488415" cy="463846"/>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0" strike="noStrike">
                <a:solidFill>
                  <a:srgbClr val="000000"/>
                </a:solidFill>
                <a:latin typeface="Bookman Old Style"/>
                <a:ea typeface="Bookman Old Style"/>
                <a:cs typeface="Bookman Old Style"/>
                <a:sym typeface="Bookman Old Style"/>
              </a:rPr>
              <a:t>H&amp;B 3-5:64-72</a:t>
            </a:r>
            <a:endParaRPr sz="24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p:nvPr/>
        </p:nvSpPr>
        <p:spPr>
          <a:xfrm>
            <a:off x="152400" y="936000"/>
            <a:ext cx="8558880" cy="6492631"/>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n-US" sz="2600" b="0" strike="noStrike">
                <a:solidFill>
                  <a:srgbClr val="000000"/>
                </a:solidFill>
                <a:latin typeface="Bookman Old Style"/>
                <a:ea typeface="Bookman Old Style"/>
                <a:cs typeface="Bookman Old Style"/>
                <a:sym typeface="Bookman Old Style"/>
              </a:rPr>
              <a:t>The OpenGL Utility (GLU) provides routines for </a:t>
            </a:r>
            <a:endParaRPr sz="2600" b="0"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en-US" sz="2600" b="0" strike="noStrike">
                <a:solidFill>
                  <a:srgbClr val="000000"/>
                </a:solidFill>
                <a:latin typeface="Bookman Old Style"/>
                <a:ea typeface="Bookman Old Style"/>
                <a:cs typeface="Bookman Old Style"/>
                <a:sym typeface="Bookman Old Style"/>
              </a:rPr>
              <a:t>setting up viewing and projection matrices, describing complex objects with line and polygon  </a:t>
            </a:r>
            <a:endParaRPr sz="2600" b="0" strike="noStrike">
              <a:solidFill>
                <a:schemeClr val="dk1"/>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en-US" sz="2600" b="0" strike="noStrike">
                <a:solidFill>
                  <a:srgbClr val="000000"/>
                </a:solidFill>
                <a:latin typeface="Bookman Old Style"/>
                <a:ea typeface="Bookman Old Style"/>
                <a:cs typeface="Bookman Old Style"/>
                <a:sym typeface="Bookman Old Style"/>
              </a:rPr>
              <a:t>approximations, Displaying quadrics and B-splines using linear Approximations processing the surface-rendering operations, and Other complex tasks. </a:t>
            </a: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0" strike="noStrike">
                <a:solidFill>
                  <a:srgbClr val="000000"/>
                </a:solidFill>
                <a:latin typeface="Bookman Old Style"/>
                <a:ea typeface="Bookman Old Style"/>
                <a:cs typeface="Bookman Old Style"/>
                <a:sym typeface="Bookman Old Style"/>
              </a:rPr>
              <a:t>GLU function names start with the prefix glu. </a:t>
            </a: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p:txBody>
      </p:sp>
      <p:sp>
        <p:nvSpPr>
          <p:cNvPr id="361" name="Google Shape;361;p38"/>
          <p:cNvSpPr/>
          <p:nvPr/>
        </p:nvSpPr>
        <p:spPr>
          <a:xfrm>
            <a:off x="3260160" y="445320"/>
            <a:ext cx="2571120" cy="36787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0" strike="noStrike">
                <a:solidFill>
                  <a:srgbClr val="000000"/>
                </a:solidFill>
                <a:latin typeface="Bookman Old Style"/>
                <a:ea typeface="Bookman Old Style"/>
                <a:cs typeface="Bookman Old Style"/>
                <a:sym typeface="Bookman Old Style"/>
              </a:rPr>
              <a:t>OPEN GLU </a:t>
            </a:r>
            <a:endParaRPr sz="1800" b="0" strike="noStrike">
              <a:solidFill>
                <a:schemeClr val="dk1"/>
              </a:solidFill>
              <a:latin typeface="Bookman Old Style"/>
              <a:ea typeface="Bookman Old Style"/>
              <a:cs typeface="Bookman Old Style"/>
              <a:sym typeface="Bookman Old Style"/>
            </a:endParaRPr>
          </a:p>
        </p:txBody>
      </p:sp>
      <p:sp>
        <p:nvSpPr>
          <p:cNvPr id="362" name="Google Shape;362;p38"/>
          <p:cNvSpPr/>
          <p:nvPr/>
        </p:nvSpPr>
        <p:spPr>
          <a:xfrm>
            <a:off x="1328760" y="5021280"/>
            <a:ext cx="4142520" cy="39865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000" b="1" strike="noStrike">
                <a:solidFill>
                  <a:srgbClr val="000000"/>
                </a:solidFill>
                <a:latin typeface="Bookman Old Style"/>
                <a:ea typeface="Bookman Old Style"/>
                <a:cs typeface="Bookman Old Style"/>
                <a:sym typeface="Bookman Old Style"/>
              </a:rPr>
              <a:t>gluOrtho2D(0, 200, 0, 150)</a:t>
            </a:r>
            <a:endParaRPr sz="20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p:nvPr/>
        </p:nvSpPr>
        <p:spPr>
          <a:xfrm>
            <a:off x="205560" y="1198440"/>
            <a:ext cx="8505720" cy="4492084"/>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200" b="1" strike="noStrike" dirty="0">
                <a:solidFill>
                  <a:srgbClr val="000000"/>
                </a:solidFill>
                <a:latin typeface="Bookman Old Style"/>
                <a:ea typeface="Bookman Old Style"/>
                <a:cs typeface="Bookman Old Style"/>
                <a:sym typeface="Bookman Old Style"/>
              </a:rPr>
              <a:t>The OpenGL Utility Toolkit(GLUT) </a:t>
            </a:r>
            <a:endParaRPr sz="2200" b="1"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200" b="0" strike="noStrike" dirty="0">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rgbClr val="000000"/>
              </a:buClr>
              <a:buSzPts val="2200"/>
              <a:buFont typeface="Noto Sans Symbols"/>
              <a:buChar char="⮚"/>
            </a:pPr>
            <a:r>
              <a:rPr lang="en-US" sz="2200" b="0" strike="noStrike" dirty="0">
                <a:solidFill>
                  <a:srgbClr val="000000"/>
                </a:solidFill>
                <a:highlight>
                  <a:srgbClr val="FFFF00"/>
                </a:highlight>
                <a:latin typeface="Bookman Old Style"/>
                <a:ea typeface="Bookman Old Style"/>
                <a:cs typeface="Bookman Old Style"/>
                <a:sym typeface="Bookman Old Style"/>
              </a:rPr>
              <a:t>Provides a library of functions for interacting with any screen-windowing system. contains methods for describing and rendering quadric curves and surfaces.</a:t>
            </a:r>
            <a:endParaRPr sz="2200" b="0" strike="noStrike" dirty="0">
              <a:solidFill>
                <a:schemeClr val="dk1"/>
              </a:solidFill>
              <a:highlight>
                <a:srgbClr val="FFFF00"/>
              </a:highlight>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200"/>
              <a:buFont typeface="Noto Sans Symbols"/>
              <a:buNone/>
            </a:pPr>
            <a:endParaRPr sz="2200" b="0" strike="noStrike" dirty="0">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rgbClr val="000000"/>
              </a:buClr>
              <a:buSzPts val="2200"/>
              <a:buFont typeface="Noto Sans Symbols"/>
              <a:buChar char="⮚"/>
            </a:pPr>
            <a:r>
              <a:rPr lang="en-US" sz="2200" b="0" strike="noStrike" dirty="0">
                <a:solidFill>
                  <a:srgbClr val="000000"/>
                </a:solidFill>
                <a:latin typeface="Bookman Old Style"/>
                <a:ea typeface="Bookman Old Style"/>
                <a:cs typeface="Bookman Old Style"/>
                <a:sym typeface="Bookman Old Style"/>
              </a:rPr>
              <a:t>The GLUT library functions are prefixed with glut. </a:t>
            </a:r>
            <a:endParaRPr dirty="0"/>
          </a:p>
          <a:p>
            <a:pPr marL="0" marR="0" lvl="0" indent="0" algn="l" rtl="0">
              <a:lnSpc>
                <a:spcPct val="100000"/>
              </a:lnSpc>
              <a:spcBef>
                <a:spcPts val="0"/>
              </a:spcBef>
              <a:spcAft>
                <a:spcPts val="0"/>
              </a:spcAft>
              <a:buClr>
                <a:schemeClr val="dk1"/>
              </a:buClr>
              <a:buSzPts val="2200"/>
              <a:buFont typeface="Noto Sans Symbols"/>
              <a:buNone/>
            </a:pPr>
            <a:endParaRPr sz="2200" dirty="0">
              <a:solidFill>
                <a:srgbClr val="000000"/>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rgbClr val="000000"/>
              </a:buClr>
              <a:buSzPts val="2200"/>
              <a:buFont typeface="Noto Sans Symbols"/>
              <a:buChar char="⮚"/>
            </a:pPr>
            <a:r>
              <a:rPr lang="en-US" sz="2200" b="0" strike="noStrike" dirty="0">
                <a:solidFill>
                  <a:srgbClr val="000000"/>
                </a:solidFill>
                <a:latin typeface="Bookman Old Style"/>
                <a:ea typeface="Bookman Old Style"/>
                <a:cs typeface="Bookman Old Style"/>
                <a:sym typeface="Bookman Old Style"/>
              </a:rPr>
              <a:t>Information about the latest version of GLUT and download procedures for the source code are available at the following web site:</a:t>
            </a:r>
            <a:endParaRPr sz="2200" b="0"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200" b="0"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200" b="0" strike="noStrike" dirty="0">
                <a:solidFill>
                  <a:srgbClr val="000000"/>
                </a:solidFill>
                <a:latin typeface="Bookman Old Style"/>
                <a:ea typeface="Bookman Old Style"/>
                <a:cs typeface="Bookman Old Style"/>
                <a:sym typeface="Bookman Old Style"/>
              </a:rPr>
              <a:t>http://www.opengl.org/resources/libraries/glut/</a:t>
            </a:r>
            <a:endParaRPr sz="2200" b="0" strike="noStrike" dirty="0">
              <a:solidFill>
                <a:schemeClr val="dk1"/>
              </a:solidFill>
              <a:latin typeface="Bookman Old Style"/>
              <a:ea typeface="Bookman Old Style"/>
              <a:cs typeface="Bookman Old Style"/>
              <a:sym typeface="Bookman Old Style"/>
            </a:endParaRPr>
          </a:p>
        </p:txBody>
      </p:sp>
      <p:sp>
        <p:nvSpPr>
          <p:cNvPr id="368" name="Google Shape;368;p39"/>
          <p:cNvSpPr/>
          <p:nvPr/>
        </p:nvSpPr>
        <p:spPr>
          <a:xfrm>
            <a:off x="3096000" y="517320"/>
            <a:ext cx="2571120" cy="36787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1" strike="noStrike">
                <a:solidFill>
                  <a:srgbClr val="000000"/>
                </a:solidFill>
                <a:latin typeface="Bookman Old Style"/>
                <a:ea typeface="Bookman Old Style"/>
                <a:cs typeface="Bookman Old Style"/>
                <a:sym typeface="Bookman Old Style"/>
              </a:rPr>
              <a:t>OPENGLUT</a:t>
            </a:r>
            <a:endParaRPr sz="1800" b="1"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457200" y="0"/>
            <a:ext cx="8229600" cy="914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Basics of Computer Graphics</a:t>
            </a:r>
            <a:endParaRPr b="1"/>
          </a:p>
        </p:txBody>
      </p:sp>
      <p:sp>
        <p:nvSpPr>
          <p:cNvPr id="115" name="Google Shape;115;p4"/>
          <p:cNvSpPr txBox="1">
            <a:spLocks noGrp="1"/>
          </p:cNvSpPr>
          <p:nvPr>
            <p:ph type="body" idx="1"/>
          </p:nvPr>
        </p:nvSpPr>
        <p:spPr>
          <a:xfrm>
            <a:off x="381000" y="1066800"/>
            <a:ext cx="8610600" cy="5287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just" rtl="0">
              <a:spcBef>
                <a:spcPts val="0"/>
              </a:spcBef>
              <a:spcAft>
                <a:spcPts val="0"/>
              </a:spcAft>
              <a:buClr>
                <a:schemeClr val="dk1"/>
              </a:buClr>
              <a:buSzPct val="100000"/>
              <a:buChar char="•"/>
            </a:pPr>
            <a:r>
              <a:rPr lang="en-US" sz="2800" b="1" u="sng">
                <a:latin typeface="Cambria Math"/>
                <a:ea typeface="Cambria Math"/>
                <a:cs typeface="Cambria Math"/>
                <a:sym typeface="Cambria Math"/>
              </a:rPr>
              <a:t>What is computer graphics?</a:t>
            </a:r>
            <a:endParaRPr/>
          </a:p>
          <a:p>
            <a:pPr marL="342900" lvl="0" indent="-342900" algn="just" rtl="0">
              <a:spcBef>
                <a:spcPts val="476"/>
              </a:spcBef>
              <a:spcAft>
                <a:spcPts val="0"/>
              </a:spcAft>
              <a:buClr>
                <a:schemeClr val="dk1"/>
              </a:buClr>
              <a:buSzPct val="100000"/>
              <a:buNone/>
            </a:pPr>
            <a:r>
              <a:rPr lang="en-US" sz="2800">
                <a:latin typeface="Cambria Math"/>
                <a:ea typeface="Cambria Math"/>
                <a:cs typeface="Cambria Math"/>
                <a:sym typeface="Cambria Math"/>
              </a:rPr>
              <a:t>    Is an art of drawing pictures, lines, charts etc on computer  screen with the help of programming language.</a:t>
            </a:r>
            <a:endParaRPr/>
          </a:p>
          <a:p>
            <a:pPr marL="342900" lvl="0" indent="-342900" algn="just" rtl="0">
              <a:spcBef>
                <a:spcPts val="476"/>
              </a:spcBef>
              <a:spcAft>
                <a:spcPts val="0"/>
              </a:spcAft>
              <a:buClr>
                <a:schemeClr val="dk1"/>
              </a:buClr>
              <a:buSzPct val="100000"/>
              <a:buNone/>
            </a:pPr>
            <a:endParaRPr sz="2800">
              <a:latin typeface="Cambria Math"/>
              <a:ea typeface="Cambria Math"/>
              <a:cs typeface="Cambria Math"/>
              <a:sym typeface="Cambria Math"/>
            </a:endParaRPr>
          </a:p>
          <a:p>
            <a:pPr marL="342900" lvl="0" indent="-342900" algn="just" rtl="0">
              <a:spcBef>
                <a:spcPts val="476"/>
              </a:spcBef>
              <a:spcAft>
                <a:spcPts val="0"/>
              </a:spcAft>
              <a:buClr>
                <a:schemeClr val="dk1"/>
              </a:buClr>
              <a:buSzPct val="100000"/>
              <a:buChar char="•"/>
            </a:pPr>
            <a:r>
              <a:rPr lang="en-US" sz="2800" b="1">
                <a:latin typeface="Cambria Math"/>
                <a:ea typeface="Cambria Math"/>
                <a:cs typeface="Cambria Math"/>
                <a:sym typeface="Cambria Math"/>
              </a:rPr>
              <a:t>Computer graphics</a:t>
            </a:r>
            <a:r>
              <a:rPr lang="en-US" sz="2800">
                <a:latin typeface="Cambria Math"/>
                <a:ea typeface="Cambria Math"/>
                <a:cs typeface="Cambria Math"/>
                <a:sym typeface="Cambria Math"/>
              </a:rPr>
              <a:t> is a process of generating, manipulating, storing and displaying graphics object. </a:t>
            </a:r>
            <a:endParaRPr/>
          </a:p>
          <a:p>
            <a:pPr marL="342900" lvl="0" indent="-342900" algn="just" rtl="0">
              <a:spcBef>
                <a:spcPts val="476"/>
              </a:spcBef>
              <a:spcAft>
                <a:spcPts val="0"/>
              </a:spcAft>
              <a:buClr>
                <a:schemeClr val="dk1"/>
              </a:buClr>
              <a:buSzPct val="100000"/>
              <a:buNone/>
            </a:pPr>
            <a:r>
              <a:rPr lang="en-US" sz="2800">
                <a:latin typeface="Cambria Math"/>
                <a:ea typeface="Cambria Math"/>
                <a:cs typeface="Cambria Math"/>
                <a:sym typeface="Cambria Math"/>
              </a:rPr>
              <a:t>	Ex: Such as pictures, charts, graphs, diagrams.</a:t>
            </a:r>
            <a:endParaRPr/>
          </a:p>
          <a:p>
            <a:pPr marL="342900" lvl="0" indent="-342900" algn="just" rtl="0">
              <a:spcBef>
                <a:spcPts val="476"/>
              </a:spcBef>
              <a:spcAft>
                <a:spcPts val="0"/>
              </a:spcAft>
              <a:buClr>
                <a:schemeClr val="dk1"/>
              </a:buClr>
              <a:buSzPct val="100000"/>
              <a:buNone/>
            </a:pPr>
            <a:endParaRPr sz="2800">
              <a:latin typeface="Cambria Math"/>
              <a:ea typeface="Cambria Math"/>
              <a:cs typeface="Cambria Math"/>
              <a:sym typeface="Cambria Math"/>
            </a:endParaRPr>
          </a:p>
          <a:p>
            <a:pPr marL="342900" lvl="0" indent="-342900" algn="just" rtl="0">
              <a:spcBef>
                <a:spcPts val="476"/>
              </a:spcBef>
              <a:spcAft>
                <a:spcPts val="0"/>
              </a:spcAft>
              <a:buClr>
                <a:schemeClr val="dk1"/>
              </a:buClr>
              <a:buSzPct val="100000"/>
              <a:buChar char="•"/>
            </a:pPr>
            <a:r>
              <a:rPr lang="en-US" sz="2800">
                <a:latin typeface="Cambria Math"/>
                <a:ea typeface="Cambria Math"/>
                <a:cs typeface="Cambria Math"/>
                <a:sym typeface="Cambria Math"/>
              </a:rPr>
              <a:t>In computer graphics objects are presented as a collection of discrete picture elements.</a:t>
            </a:r>
            <a:endParaRPr/>
          </a:p>
          <a:p>
            <a:pPr marL="342900" lvl="0" indent="-191770" algn="just" rtl="0">
              <a:spcBef>
                <a:spcPts val="476"/>
              </a:spcBef>
              <a:spcAft>
                <a:spcPts val="0"/>
              </a:spcAft>
              <a:buClr>
                <a:schemeClr val="dk1"/>
              </a:buClr>
              <a:buSzPct val="100000"/>
              <a:buNone/>
            </a:pPr>
            <a:endParaRPr sz="2800">
              <a:latin typeface="Cambria Math"/>
              <a:ea typeface="Cambria Math"/>
              <a:cs typeface="Cambria Math"/>
              <a:sym typeface="Cambria Math"/>
            </a:endParaRPr>
          </a:p>
          <a:p>
            <a:pPr marL="342900" lvl="0" indent="-342900" algn="just" rtl="0">
              <a:spcBef>
                <a:spcPts val="476"/>
              </a:spcBef>
              <a:spcAft>
                <a:spcPts val="0"/>
              </a:spcAft>
              <a:buClr>
                <a:schemeClr val="dk1"/>
              </a:buClr>
              <a:buSzPct val="100000"/>
              <a:buChar char="•"/>
            </a:pPr>
            <a:r>
              <a:rPr lang="en-US" sz="2800" b="1">
                <a:latin typeface="Cambria Math"/>
                <a:ea typeface="Cambria Math"/>
                <a:cs typeface="Cambria Math"/>
                <a:sym typeface="Cambria Math"/>
              </a:rPr>
              <a:t>Picture Element = Pixel </a:t>
            </a:r>
            <a:endParaRPr/>
          </a:p>
          <a:p>
            <a:pPr marL="342900" lvl="0" indent="-342900" algn="just" rtl="0">
              <a:spcBef>
                <a:spcPts val="476"/>
              </a:spcBef>
              <a:spcAft>
                <a:spcPts val="0"/>
              </a:spcAft>
              <a:buClr>
                <a:schemeClr val="dk1"/>
              </a:buClr>
              <a:buSzPct val="100000"/>
              <a:buNone/>
            </a:pPr>
            <a:endParaRPr sz="2800">
              <a:latin typeface="Cambria Math"/>
              <a:ea typeface="Cambria Math"/>
              <a:cs typeface="Cambria Math"/>
              <a:sym typeface="Cambria Math"/>
            </a:endParaRPr>
          </a:p>
          <a:p>
            <a:pPr marL="342900" lvl="0" indent="-342900" algn="just" rtl="0">
              <a:spcBef>
                <a:spcPts val="476"/>
              </a:spcBef>
              <a:spcAft>
                <a:spcPts val="0"/>
              </a:spcAft>
              <a:buClr>
                <a:schemeClr val="dk1"/>
              </a:buClr>
              <a:buSzPct val="100000"/>
              <a:buChar char="•"/>
            </a:pPr>
            <a:r>
              <a:rPr lang="en-US" sz="2800">
                <a:latin typeface="Cambria Math"/>
                <a:ea typeface="Cambria Math"/>
                <a:cs typeface="Cambria Math"/>
                <a:sym typeface="Cambria Math"/>
              </a:rPr>
              <a:t>The </a:t>
            </a:r>
            <a:r>
              <a:rPr lang="en-US" sz="2800" b="1">
                <a:latin typeface="Cambria Math"/>
                <a:ea typeface="Cambria Math"/>
                <a:cs typeface="Cambria Math"/>
                <a:sym typeface="Cambria Math"/>
              </a:rPr>
              <a:t>pixel</a:t>
            </a:r>
            <a:r>
              <a:rPr lang="en-US" sz="2800">
                <a:latin typeface="Cambria Math"/>
                <a:ea typeface="Cambria Math"/>
                <a:cs typeface="Cambria Math"/>
                <a:sym typeface="Cambria Math"/>
              </a:rPr>
              <a:t> is the smallest screen elements. </a:t>
            </a:r>
            <a:endParaRPr sz="2800" b="1">
              <a:latin typeface="Cambria Math"/>
              <a:ea typeface="Cambria Math"/>
              <a:cs typeface="Cambria Math"/>
              <a:sym typeface="Cambria Math"/>
            </a:endParaRPr>
          </a:p>
          <a:p>
            <a:pPr marL="342900" lvl="0" indent="-342900" algn="just" rtl="0">
              <a:spcBef>
                <a:spcPts val="476"/>
              </a:spcBef>
              <a:spcAft>
                <a:spcPts val="0"/>
              </a:spcAft>
              <a:buClr>
                <a:schemeClr val="dk1"/>
              </a:buClr>
              <a:buSzPct val="100000"/>
              <a:buNone/>
            </a:pPr>
            <a:endParaRPr sz="2800">
              <a:latin typeface="Times New Roman"/>
              <a:ea typeface="Times New Roman"/>
              <a:cs typeface="Times New Roman"/>
              <a:sym typeface="Times New Roman"/>
            </a:endParaRPr>
          </a:p>
          <a:p>
            <a:pPr marL="342900" lvl="0" indent="-342900" algn="just" rtl="0">
              <a:spcBef>
                <a:spcPts val="476"/>
              </a:spcBef>
              <a:spcAft>
                <a:spcPts val="0"/>
              </a:spcAft>
              <a:buClr>
                <a:schemeClr val="dk1"/>
              </a:buClr>
              <a:buSzPct val="100000"/>
              <a:buNone/>
            </a:pPr>
            <a:endParaRPr sz="2800">
              <a:latin typeface="Times New Roman"/>
              <a:ea typeface="Times New Roman"/>
              <a:cs typeface="Times New Roman"/>
              <a:sym typeface="Times New Roman"/>
            </a:endParaRPr>
          </a:p>
          <a:p>
            <a:pPr marL="742950" lvl="1" indent="-134619" algn="l" rtl="0">
              <a:spcBef>
                <a:spcPts val="476"/>
              </a:spcBef>
              <a:spcAft>
                <a:spcPts val="0"/>
              </a:spcAft>
              <a:buClr>
                <a:schemeClr val="dk1"/>
              </a:buClr>
              <a:buSzPct val="100000"/>
              <a:buNone/>
            </a:pPr>
            <a:endParaRPr>
              <a:latin typeface="Times New Roman"/>
              <a:ea typeface="Times New Roman"/>
              <a:cs typeface="Times New Roman"/>
              <a:sym typeface="Times New Roman"/>
            </a:endParaRPr>
          </a:p>
          <a:p>
            <a:pPr marL="742950" lvl="1" indent="-134619" algn="l" rtl="0">
              <a:spcBef>
                <a:spcPts val="476"/>
              </a:spcBef>
              <a:spcAft>
                <a:spcPts val="0"/>
              </a:spcAft>
              <a:buClr>
                <a:schemeClr val="dk1"/>
              </a:buClr>
              <a:buSzPct val="100000"/>
              <a:buNone/>
            </a:pPr>
            <a:endParaRPr b="1"/>
          </a:p>
          <a:p>
            <a:pPr marL="342900" lvl="0" indent="-342900" algn="l" rtl="0">
              <a:spcBef>
                <a:spcPts val="544"/>
              </a:spcBef>
              <a:spcAft>
                <a:spcPts val="0"/>
              </a:spcAft>
              <a:buClr>
                <a:schemeClr val="dk1"/>
              </a:buClr>
              <a:buSzPct val="1000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 calcmode="lin" valueType="num">
                                      <p:cBhvr additive="base">
                                        <p:cTn id="7" dur="500"/>
                                        <p:tgtEl>
                                          <p:spTgt spid="1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
                                            <p:txEl>
                                              <p:pRg st="1" end="1"/>
                                            </p:txEl>
                                          </p:spTgt>
                                        </p:tgtEl>
                                        <p:attrNameLst>
                                          <p:attrName>style.visibility</p:attrName>
                                        </p:attrNameLst>
                                      </p:cBhvr>
                                      <p:to>
                                        <p:strVal val="visible"/>
                                      </p:to>
                                    </p:set>
                                    <p:anim calcmode="lin" valueType="num">
                                      <p:cBhvr additive="base">
                                        <p:cTn id="12" dur="500"/>
                                        <p:tgtEl>
                                          <p:spTgt spid="1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5">
                                            <p:txEl>
                                              <p:pRg st="2" end="2"/>
                                            </p:txEl>
                                          </p:spTgt>
                                        </p:tgtEl>
                                        <p:attrNameLst>
                                          <p:attrName>style.visibility</p:attrName>
                                        </p:attrNameLst>
                                      </p:cBhvr>
                                      <p:to>
                                        <p:strVal val="visible"/>
                                      </p:to>
                                    </p:set>
                                    <p:anim calcmode="lin" valueType="num">
                                      <p:cBhvr additive="base">
                                        <p:cTn id="17" dur="500"/>
                                        <p:tgtEl>
                                          <p:spTgt spid="1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5">
                                            <p:txEl>
                                              <p:pRg st="3" end="3"/>
                                            </p:txEl>
                                          </p:spTgt>
                                        </p:tgtEl>
                                        <p:attrNameLst>
                                          <p:attrName>style.visibility</p:attrName>
                                        </p:attrNameLst>
                                      </p:cBhvr>
                                      <p:to>
                                        <p:strVal val="visible"/>
                                      </p:to>
                                    </p:set>
                                    <p:anim calcmode="lin" valueType="num">
                                      <p:cBhvr additive="base">
                                        <p:cTn id="22" dur="500"/>
                                        <p:tgtEl>
                                          <p:spTgt spid="1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5">
                                            <p:txEl>
                                              <p:pRg st="4" end="4"/>
                                            </p:txEl>
                                          </p:spTgt>
                                        </p:tgtEl>
                                        <p:attrNameLst>
                                          <p:attrName>style.visibility</p:attrName>
                                        </p:attrNameLst>
                                      </p:cBhvr>
                                      <p:to>
                                        <p:strVal val="visible"/>
                                      </p:to>
                                    </p:set>
                                    <p:anim calcmode="lin" valueType="num">
                                      <p:cBhvr additive="base">
                                        <p:cTn id="27" dur="500"/>
                                        <p:tgtEl>
                                          <p:spTgt spid="1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5">
                                            <p:txEl>
                                              <p:pRg st="5" end="5"/>
                                            </p:txEl>
                                          </p:spTgt>
                                        </p:tgtEl>
                                        <p:attrNameLst>
                                          <p:attrName>style.visibility</p:attrName>
                                        </p:attrNameLst>
                                      </p:cBhvr>
                                      <p:to>
                                        <p:strVal val="visible"/>
                                      </p:to>
                                    </p:set>
                                    <p:anim calcmode="lin" valueType="num">
                                      <p:cBhvr additive="base">
                                        <p:cTn id="32" dur="500"/>
                                        <p:tgtEl>
                                          <p:spTgt spid="1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5">
                                            <p:txEl>
                                              <p:pRg st="6" end="6"/>
                                            </p:txEl>
                                          </p:spTgt>
                                        </p:tgtEl>
                                        <p:attrNameLst>
                                          <p:attrName>style.visibility</p:attrName>
                                        </p:attrNameLst>
                                      </p:cBhvr>
                                      <p:to>
                                        <p:strVal val="visible"/>
                                      </p:to>
                                    </p:set>
                                    <p:anim calcmode="lin" valueType="num">
                                      <p:cBhvr additive="base">
                                        <p:cTn id="37" dur="500"/>
                                        <p:tgtEl>
                                          <p:spTgt spid="1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15">
                                            <p:txEl>
                                              <p:pRg st="7" end="7"/>
                                            </p:txEl>
                                          </p:spTgt>
                                        </p:tgtEl>
                                        <p:attrNameLst>
                                          <p:attrName>style.visibility</p:attrName>
                                        </p:attrNameLst>
                                      </p:cBhvr>
                                      <p:to>
                                        <p:strVal val="visible"/>
                                      </p:to>
                                    </p:set>
                                    <p:anim calcmode="lin" valueType="num">
                                      <p:cBhvr additive="base">
                                        <p:cTn id="42" dur="500"/>
                                        <p:tgtEl>
                                          <p:spTgt spid="11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5">
                                            <p:txEl>
                                              <p:pRg st="8" end="8"/>
                                            </p:txEl>
                                          </p:spTgt>
                                        </p:tgtEl>
                                        <p:attrNameLst>
                                          <p:attrName>style.visibility</p:attrName>
                                        </p:attrNameLst>
                                      </p:cBhvr>
                                      <p:to>
                                        <p:strVal val="visible"/>
                                      </p:to>
                                    </p:set>
                                    <p:anim calcmode="lin" valueType="num">
                                      <p:cBhvr additive="base">
                                        <p:cTn id="47" dur="500"/>
                                        <p:tgtEl>
                                          <p:spTgt spid="11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5">
                                            <p:txEl>
                                              <p:pRg st="9" end="9"/>
                                            </p:txEl>
                                          </p:spTgt>
                                        </p:tgtEl>
                                        <p:attrNameLst>
                                          <p:attrName>style.visibility</p:attrName>
                                        </p:attrNameLst>
                                      </p:cBhvr>
                                      <p:to>
                                        <p:strVal val="visible"/>
                                      </p:to>
                                    </p:set>
                                    <p:anim calcmode="lin" valueType="num">
                                      <p:cBhvr additive="base">
                                        <p:cTn id="52" dur="500"/>
                                        <p:tgtEl>
                                          <p:spTgt spid="11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5">
                                            <p:txEl>
                                              <p:pRg st="10" end="10"/>
                                            </p:txEl>
                                          </p:spTgt>
                                        </p:tgtEl>
                                        <p:attrNameLst>
                                          <p:attrName>style.visibility</p:attrName>
                                        </p:attrNameLst>
                                      </p:cBhvr>
                                      <p:to>
                                        <p:strVal val="visible"/>
                                      </p:to>
                                    </p:set>
                                    <p:anim calcmode="lin" valueType="num">
                                      <p:cBhvr additive="base">
                                        <p:cTn id="57" dur="500"/>
                                        <p:tgtEl>
                                          <p:spTgt spid="11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15">
                                            <p:txEl>
                                              <p:pRg st="11" end="11"/>
                                            </p:txEl>
                                          </p:spTgt>
                                        </p:tgtEl>
                                        <p:attrNameLst>
                                          <p:attrName>style.visibility</p:attrName>
                                        </p:attrNameLst>
                                      </p:cBhvr>
                                      <p:to>
                                        <p:strVal val="visible"/>
                                      </p:to>
                                    </p:set>
                                    <p:anim calcmode="lin" valueType="num">
                                      <p:cBhvr additive="base">
                                        <p:cTn id="62" dur="500"/>
                                        <p:tgtEl>
                                          <p:spTgt spid="11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5">
                                            <p:txEl>
                                              <p:pRg st="12" end="12"/>
                                            </p:txEl>
                                          </p:spTgt>
                                        </p:tgtEl>
                                        <p:attrNameLst>
                                          <p:attrName>style.visibility</p:attrName>
                                        </p:attrNameLst>
                                      </p:cBhvr>
                                      <p:to>
                                        <p:strVal val="visible"/>
                                      </p:to>
                                    </p:set>
                                    <p:anim calcmode="lin" valueType="num">
                                      <p:cBhvr additive="base">
                                        <p:cTn id="67" dur="500"/>
                                        <p:tgtEl>
                                          <p:spTgt spid="11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15">
                                            <p:txEl>
                                              <p:pRg st="13" end="13"/>
                                            </p:txEl>
                                          </p:spTgt>
                                        </p:tgtEl>
                                        <p:attrNameLst>
                                          <p:attrName>style.visibility</p:attrName>
                                        </p:attrNameLst>
                                      </p:cBhvr>
                                      <p:to>
                                        <p:strVal val="visible"/>
                                      </p:to>
                                    </p:set>
                                    <p:anim calcmode="lin" valueType="num">
                                      <p:cBhvr additive="base">
                                        <p:cTn id="72" dur="500"/>
                                        <p:tgtEl>
                                          <p:spTgt spid="115">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15">
                                            <p:txEl>
                                              <p:pRg st="14" end="14"/>
                                            </p:txEl>
                                          </p:spTgt>
                                        </p:tgtEl>
                                        <p:attrNameLst>
                                          <p:attrName>style.visibility</p:attrName>
                                        </p:attrNameLst>
                                      </p:cBhvr>
                                      <p:to>
                                        <p:strVal val="visible"/>
                                      </p:to>
                                    </p:set>
                                    <p:anim calcmode="lin" valueType="num">
                                      <p:cBhvr additive="base">
                                        <p:cTn id="77" dur="500"/>
                                        <p:tgtEl>
                                          <p:spTgt spid="11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15">
                                            <p:txEl>
                                              <p:pRg st="15" end="15"/>
                                            </p:txEl>
                                          </p:spTgt>
                                        </p:tgtEl>
                                        <p:attrNameLst>
                                          <p:attrName>style.visibility</p:attrName>
                                        </p:attrNameLst>
                                      </p:cBhvr>
                                      <p:to>
                                        <p:strVal val="visible"/>
                                      </p:to>
                                    </p:set>
                                    <p:anim calcmode="lin" valueType="num">
                                      <p:cBhvr additive="base">
                                        <p:cTn id="82" dur="500"/>
                                        <p:tgtEl>
                                          <p:spTgt spid="115">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p:nvPr/>
        </p:nvSpPr>
        <p:spPr>
          <a:xfrm>
            <a:off x="165600" y="785880"/>
            <a:ext cx="8977680" cy="489219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000000"/>
                </a:solidFill>
                <a:latin typeface="Bookman Old Style"/>
                <a:ea typeface="Bookman Old Style"/>
                <a:cs typeface="Bookman Old Style"/>
                <a:sym typeface="Bookman Old Style"/>
              </a:rPr>
              <a:t>Header Files</a:t>
            </a:r>
            <a:endParaRPr sz="2400" b="1"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strike="noStrike">
                <a:solidFill>
                  <a:srgbClr val="000000"/>
                </a:solidFill>
                <a:latin typeface="Bookman Old Style"/>
                <a:ea typeface="Bookman Old Style"/>
                <a:cs typeface="Bookman Old Style"/>
                <a:sym typeface="Bookman Old Style"/>
              </a:rPr>
              <a:t>In all of our graphics programs, we will need to include the header file for the OpenGL core library. </a:t>
            </a: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strike="noStrike">
                <a:solidFill>
                  <a:srgbClr val="000000"/>
                </a:solidFill>
                <a:latin typeface="Bookman Old Style"/>
                <a:ea typeface="Bookman Old Style"/>
                <a:cs typeface="Bookman Old Style"/>
                <a:sym typeface="Bookman Old Style"/>
              </a:rPr>
              <a:t>OpenGL and GLU header files contains macros needed by the Microsoft Windows version of the OpenGL libraries. </a:t>
            </a: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strike="noStrike">
                <a:solidFill>
                  <a:srgbClr val="000000"/>
                </a:solidFill>
                <a:latin typeface="Bookman Old Style"/>
                <a:ea typeface="Bookman Old Style"/>
                <a:cs typeface="Bookman Old Style"/>
                <a:sym typeface="Bookman Old Style"/>
              </a:rPr>
              <a:t>So the source file in this case would begin with</a:t>
            </a: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400" b="0" strike="noStrike">
                <a:solidFill>
                  <a:srgbClr val="000000"/>
                </a:solidFill>
                <a:latin typeface="Bookman Old Style"/>
                <a:ea typeface="Bookman Old Style"/>
                <a:cs typeface="Bookman Old Style"/>
                <a:sym typeface="Bookman Old Style"/>
              </a:rPr>
              <a:t>#include &lt;windows.h&gt;</a:t>
            </a: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400" b="0" strike="noStrike">
                <a:solidFill>
                  <a:srgbClr val="000000"/>
                </a:solidFill>
                <a:latin typeface="Bookman Old Style"/>
                <a:ea typeface="Bookman Old Style"/>
                <a:cs typeface="Bookman Old Style"/>
                <a:sym typeface="Bookman Old Style"/>
              </a:rPr>
              <a:t>#include &lt;GL/gl.h&gt;</a:t>
            </a: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400" b="0" strike="noStrike">
                <a:solidFill>
                  <a:srgbClr val="000000"/>
                </a:solidFill>
                <a:latin typeface="Bookman Old Style"/>
                <a:ea typeface="Bookman Old Style"/>
                <a:cs typeface="Bookman Old Style"/>
                <a:sym typeface="Bookman Old Style"/>
              </a:rPr>
              <a:t>#include &lt;GL/glu.h&gt;</a:t>
            </a:r>
            <a:endParaRPr sz="24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p:nvPr/>
        </p:nvSpPr>
        <p:spPr>
          <a:xfrm>
            <a:off x="216000" y="432000"/>
            <a:ext cx="8775600" cy="523074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200" b="1" strike="noStrike" dirty="0">
                <a:solidFill>
                  <a:schemeClr val="dk1"/>
                </a:solidFill>
                <a:latin typeface="Bookman Old Style"/>
                <a:ea typeface="Bookman Old Style"/>
                <a:cs typeface="Bookman Old Style"/>
                <a:sym typeface="Bookman Old Style"/>
              </a:rPr>
              <a:t>Display-Window Management Using GLUT</a:t>
            </a:r>
            <a:endParaRPr dirty="0"/>
          </a:p>
          <a:p>
            <a:pPr marL="0" marR="0" lvl="0" indent="0" algn="l" rtl="0">
              <a:lnSpc>
                <a:spcPct val="100000"/>
              </a:lnSpc>
              <a:spcBef>
                <a:spcPts val="0"/>
              </a:spcBef>
              <a:spcAft>
                <a:spcPts val="0"/>
              </a:spcAft>
              <a:buNone/>
            </a:pPr>
            <a:endParaRPr sz="3200" b="0"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200" b="0" strike="noStrike" dirty="0">
                <a:solidFill>
                  <a:schemeClr val="dk1"/>
                </a:solidFill>
                <a:latin typeface="Bookman Old Style"/>
                <a:ea typeface="Bookman Old Style"/>
                <a:cs typeface="Bookman Old Style"/>
                <a:sym typeface="Bookman Old Style"/>
              </a:rPr>
              <a:t>Perform the GLUT initialization with the statement</a:t>
            </a:r>
            <a:endParaRPr dirty="0"/>
          </a:p>
          <a:p>
            <a:pPr marL="0" marR="0" lvl="0" indent="0" algn="l" rtl="0">
              <a:lnSpc>
                <a:spcPct val="100000"/>
              </a:lnSpc>
              <a:spcBef>
                <a:spcPts val="0"/>
              </a:spcBef>
              <a:spcAft>
                <a:spcPts val="0"/>
              </a:spcAft>
              <a:buNone/>
            </a:pPr>
            <a:endParaRPr sz="2200" b="0"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4000" b="0" strike="noStrike" dirty="0" err="1">
                <a:solidFill>
                  <a:schemeClr val="dk1"/>
                </a:solidFill>
                <a:highlight>
                  <a:srgbClr val="FFFF00"/>
                </a:highlight>
                <a:latin typeface="Bookman Old Style"/>
                <a:ea typeface="Bookman Old Style"/>
                <a:cs typeface="Bookman Old Style"/>
                <a:sym typeface="Bookman Old Style"/>
              </a:rPr>
              <a:t>glutInit</a:t>
            </a:r>
            <a:r>
              <a:rPr lang="en-US" sz="4000" b="0" strike="noStrike" dirty="0">
                <a:solidFill>
                  <a:schemeClr val="dk1"/>
                </a:solidFill>
                <a:highlight>
                  <a:srgbClr val="FFFF00"/>
                </a:highlight>
                <a:latin typeface="Bookman Old Style"/>
                <a:ea typeface="Bookman Old Style"/>
                <a:cs typeface="Bookman Old Style"/>
                <a:sym typeface="Bookman Old Style"/>
              </a:rPr>
              <a:t> (&amp;</a:t>
            </a:r>
            <a:r>
              <a:rPr lang="en-US" sz="4000" b="0" strike="noStrike" dirty="0" err="1">
                <a:solidFill>
                  <a:schemeClr val="dk1"/>
                </a:solidFill>
                <a:highlight>
                  <a:srgbClr val="FFFF00"/>
                </a:highlight>
                <a:latin typeface="Bookman Old Style"/>
                <a:ea typeface="Bookman Old Style"/>
                <a:cs typeface="Bookman Old Style"/>
                <a:sym typeface="Bookman Old Style"/>
              </a:rPr>
              <a:t>argc</a:t>
            </a:r>
            <a:r>
              <a:rPr lang="en-US" sz="4000" b="0" strike="noStrike" dirty="0">
                <a:solidFill>
                  <a:schemeClr val="dk1"/>
                </a:solidFill>
                <a:highlight>
                  <a:srgbClr val="FFFF00"/>
                </a:highlight>
                <a:latin typeface="Bookman Old Style"/>
                <a:ea typeface="Bookman Old Style"/>
                <a:cs typeface="Bookman Old Style"/>
                <a:sym typeface="Bookman Old Style"/>
              </a:rPr>
              <a:t>, </a:t>
            </a:r>
            <a:r>
              <a:rPr lang="en-US" sz="4000" b="0" strike="noStrike" dirty="0" err="1">
                <a:solidFill>
                  <a:schemeClr val="dk1"/>
                </a:solidFill>
                <a:highlight>
                  <a:srgbClr val="FFFF00"/>
                </a:highlight>
                <a:latin typeface="Bookman Old Style"/>
                <a:ea typeface="Bookman Old Style"/>
                <a:cs typeface="Bookman Old Style"/>
                <a:sym typeface="Bookman Old Style"/>
              </a:rPr>
              <a:t>argv</a:t>
            </a:r>
            <a:r>
              <a:rPr lang="en-US" sz="4000" b="0" strike="noStrike" dirty="0">
                <a:solidFill>
                  <a:schemeClr val="dk1"/>
                </a:solidFill>
                <a:highlight>
                  <a:srgbClr val="FFFF00"/>
                </a:highlight>
                <a:latin typeface="Bookman Old Style"/>
                <a:ea typeface="Bookman Old Style"/>
                <a:cs typeface="Bookman Old Style"/>
                <a:sym typeface="Bookman Old Style"/>
              </a:rPr>
              <a:t>);</a:t>
            </a:r>
            <a:endParaRPr dirty="0">
              <a:highlight>
                <a:srgbClr val="FFFF00"/>
              </a:highlight>
            </a:endParaRPr>
          </a:p>
          <a:p>
            <a:pPr marL="0" marR="0" lvl="0" indent="0" algn="l" rtl="0">
              <a:lnSpc>
                <a:spcPct val="100000"/>
              </a:lnSpc>
              <a:spcBef>
                <a:spcPts val="0"/>
              </a:spcBef>
              <a:spcAft>
                <a:spcPts val="0"/>
              </a:spcAft>
              <a:buNone/>
            </a:pPr>
            <a:endParaRPr sz="4000" b="0" strike="noStrike" dirty="0">
              <a:solidFill>
                <a:schemeClr val="dk1"/>
              </a:solidFill>
              <a:highlight>
                <a:srgbClr val="FFFF00"/>
              </a:highlight>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200" b="0" strike="noStrike" dirty="0">
                <a:solidFill>
                  <a:schemeClr val="dk1"/>
                </a:solidFill>
                <a:highlight>
                  <a:srgbClr val="FFFF00"/>
                </a:highlight>
                <a:latin typeface="Bookman Old Style"/>
                <a:ea typeface="Bookman Old Style"/>
                <a:cs typeface="Bookman Old Style"/>
                <a:sym typeface="Bookman Old Style"/>
              </a:rPr>
              <a:t>Display window is to be created on the screen with a given caption for the title bar. </a:t>
            </a:r>
            <a:endParaRPr dirty="0">
              <a:highlight>
                <a:srgbClr val="FFFF00"/>
              </a:highlight>
            </a:endParaRPr>
          </a:p>
          <a:p>
            <a:pPr marL="0" marR="0" lvl="0" indent="0" algn="l" rtl="0">
              <a:lnSpc>
                <a:spcPct val="100000"/>
              </a:lnSpc>
              <a:spcBef>
                <a:spcPts val="0"/>
              </a:spcBef>
              <a:spcAft>
                <a:spcPts val="0"/>
              </a:spcAft>
              <a:buNone/>
            </a:pPr>
            <a:endParaRPr sz="2200" b="0"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200" b="0" strike="noStrike" dirty="0">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600" b="0" strike="noStrike" dirty="0" err="1">
                <a:solidFill>
                  <a:schemeClr val="dk1"/>
                </a:solidFill>
                <a:latin typeface="Bookman Old Style"/>
                <a:ea typeface="Bookman Old Style"/>
                <a:cs typeface="Bookman Old Style"/>
                <a:sym typeface="Bookman Old Style"/>
              </a:rPr>
              <a:t>glutCreateWindow</a:t>
            </a:r>
            <a:r>
              <a:rPr lang="en-US" sz="2600" b="0" strike="noStrike" dirty="0">
                <a:solidFill>
                  <a:schemeClr val="dk1"/>
                </a:solidFill>
                <a:latin typeface="Bookman Old Style"/>
                <a:ea typeface="Bookman Old Style"/>
                <a:cs typeface="Bookman Old Style"/>
                <a:sym typeface="Bookman Old Style"/>
              </a:rPr>
              <a:t> ("An Example OpenGL Program");</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p:nvPr/>
        </p:nvSpPr>
        <p:spPr>
          <a:xfrm>
            <a:off x="145080" y="533400"/>
            <a:ext cx="8350560" cy="510763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600" b="1" strike="noStrike">
                <a:solidFill>
                  <a:schemeClr val="dk1"/>
                </a:solidFill>
                <a:latin typeface="Bookman Old Style"/>
                <a:ea typeface="Bookman Old Style"/>
                <a:cs typeface="Bookman Old Style"/>
                <a:sym typeface="Bookman Old Style"/>
              </a:rPr>
              <a:t>To specify what the display window is to contain. </a:t>
            </a:r>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strike="noStrike">
                <a:solidFill>
                  <a:schemeClr val="dk1"/>
                </a:solidFill>
                <a:latin typeface="Bookman Old Style"/>
                <a:ea typeface="Bookman Old Style"/>
                <a:cs typeface="Bookman Old Style"/>
                <a:sym typeface="Bookman Old Style"/>
              </a:rPr>
              <a:t>For this, we create a picture using OpenGL functions and pass the picture definition to the GLUT routine glutDisplayFunc, which assigns our picture to the display window. </a:t>
            </a:r>
            <a:endParaRPr/>
          </a:p>
          <a:p>
            <a:pPr marL="0" marR="0" lvl="0" indent="0" algn="l" rtl="0">
              <a:lnSpc>
                <a:spcPct val="100000"/>
              </a:lnSpc>
              <a:spcBef>
                <a:spcPts val="0"/>
              </a:spcBef>
              <a:spcAft>
                <a:spcPts val="0"/>
              </a:spcAft>
              <a:buClr>
                <a:schemeClr val="dk1"/>
              </a:buClr>
              <a:buSzPts val="2600"/>
              <a:buFont typeface="Noto Sans Symbols"/>
              <a:buNone/>
            </a:pPr>
            <a:endParaRPr sz="2600" b="0" strike="noStrike">
              <a:solidFill>
                <a:schemeClr val="dk1"/>
              </a:solidFill>
              <a:latin typeface="Bookman Old Style"/>
              <a:ea typeface="Bookman Old Style"/>
              <a:cs typeface="Bookman Old Style"/>
              <a:sym typeface="Bookman Old Style"/>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strike="noStrike">
                <a:solidFill>
                  <a:schemeClr val="dk1"/>
                </a:solidFill>
                <a:latin typeface="Bookman Old Style"/>
                <a:ea typeface="Bookman Old Style"/>
                <a:cs typeface="Bookman Old Style"/>
                <a:sym typeface="Bookman Old Style"/>
              </a:rPr>
              <a:t>Then the following function call passes the line-segment description to the display window:</a:t>
            </a:r>
            <a:endParaRPr/>
          </a:p>
          <a:p>
            <a:pPr marL="0" marR="0" lvl="0" indent="0" algn="l" rtl="0">
              <a:lnSpc>
                <a:spcPct val="100000"/>
              </a:lnSpc>
              <a:spcBef>
                <a:spcPts val="0"/>
              </a:spcBef>
              <a:spcAft>
                <a:spcPts val="0"/>
              </a:spcAft>
              <a:buNone/>
            </a:pPr>
            <a:endParaRPr sz="26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4000" b="0" strike="noStrike">
                <a:solidFill>
                  <a:schemeClr val="dk1"/>
                </a:solidFill>
                <a:latin typeface="Bookman Old Style"/>
                <a:ea typeface="Bookman Old Style"/>
                <a:cs typeface="Bookman Old Style"/>
                <a:sym typeface="Bookman Old Style"/>
              </a:rPr>
              <a:t>glutDisplayFunc (lineSegment);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3"/>
          <p:cNvSpPr/>
          <p:nvPr/>
        </p:nvSpPr>
        <p:spPr>
          <a:xfrm>
            <a:off x="144000" y="0"/>
            <a:ext cx="8783640" cy="649263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200" b="1" strike="noStrike" dirty="0">
                <a:solidFill>
                  <a:schemeClr val="dk1"/>
                </a:solidFill>
                <a:latin typeface="Bookman Old Style"/>
                <a:ea typeface="Bookman Old Style"/>
                <a:cs typeface="Bookman Old Style"/>
                <a:sym typeface="Bookman Old Style"/>
              </a:rPr>
              <a:t>But the display window is not yet on the screen.</a:t>
            </a:r>
            <a:endParaRPr dirty="0"/>
          </a:p>
          <a:p>
            <a:pPr marL="0" marR="0" lvl="0" indent="0" algn="l" rtl="0">
              <a:lnSpc>
                <a:spcPct val="100000"/>
              </a:lnSpc>
              <a:spcBef>
                <a:spcPts val="0"/>
              </a:spcBef>
              <a:spcAft>
                <a:spcPts val="0"/>
              </a:spcAft>
              <a:buNone/>
            </a:pPr>
            <a:endParaRPr sz="3200" b="0" strike="noStrike" dirty="0">
              <a:solidFill>
                <a:schemeClr val="dk1"/>
              </a:solidFill>
              <a:latin typeface="Bookman Old Style"/>
              <a:ea typeface="Bookman Old Style"/>
              <a:cs typeface="Bookman Old Style"/>
              <a:sym typeface="Bookman Old Style"/>
            </a:endParaRPr>
          </a:p>
          <a:p>
            <a:pPr marL="0" marR="0" lvl="0" indent="-203200" algn="l" rtl="0">
              <a:lnSpc>
                <a:spcPct val="100000"/>
              </a:lnSpc>
              <a:spcBef>
                <a:spcPts val="0"/>
              </a:spcBef>
              <a:spcAft>
                <a:spcPts val="0"/>
              </a:spcAft>
              <a:buClr>
                <a:schemeClr val="dk1"/>
              </a:buClr>
              <a:buSzPts val="3200"/>
              <a:buFont typeface="Noto Sans Symbols"/>
              <a:buChar char="⮚"/>
            </a:pPr>
            <a:r>
              <a:rPr lang="en-US" sz="3200" b="0" strike="noStrike" dirty="0">
                <a:solidFill>
                  <a:schemeClr val="dk1"/>
                </a:solidFill>
                <a:latin typeface="Bookman Old Style"/>
                <a:ea typeface="Bookman Old Style"/>
                <a:cs typeface="Bookman Old Style"/>
                <a:sym typeface="Bookman Old Style"/>
              </a:rPr>
              <a:t> We need one more GLUT function to complete the window-processing operations. </a:t>
            </a:r>
            <a:endParaRPr dirty="0"/>
          </a:p>
          <a:p>
            <a:pPr marL="0" marR="0" lvl="0" indent="0" algn="l" rtl="0">
              <a:lnSpc>
                <a:spcPct val="100000"/>
              </a:lnSpc>
              <a:spcBef>
                <a:spcPts val="0"/>
              </a:spcBef>
              <a:spcAft>
                <a:spcPts val="0"/>
              </a:spcAft>
              <a:buClr>
                <a:schemeClr val="dk1"/>
              </a:buClr>
              <a:buSzPts val="3200"/>
              <a:buFont typeface="Noto Sans Symbols"/>
              <a:buNone/>
            </a:pPr>
            <a:endParaRPr sz="3200" b="0" strike="noStrike" dirty="0">
              <a:solidFill>
                <a:schemeClr val="dk1"/>
              </a:solidFill>
              <a:latin typeface="Bookman Old Style"/>
              <a:ea typeface="Bookman Old Style"/>
              <a:cs typeface="Bookman Old Style"/>
              <a:sym typeface="Bookman Old Style"/>
            </a:endParaRPr>
          </a:p>
          <a:p>
            <a:pPr marL="0" marR="0" lvl="0" indent="-203200" algn="l" rtl="0">
              <a:lnSpc>
                <a:spcPct val="100000"/>
              </a:lnSpc>
              <a:spcBef>
                <a:spcPts val="0"/>
              </a:spcBef>
              <a:spcAft>
                <a:spcPts val="0"/>
              </a:spcAft>
              <a:buClr>
                <a:schemeClr val="dk1"/>
              </a:buClr>
              <a:buSzPts val="3200"/>
              <a:buFont typeface="Noto Sans Symbols"/>
              <a:buChar char="⮚"/>
            </a:pPr>
            <a:r>
              <a:rPr lang="en-US" sz="3200" b="0" strike="noStrike" dirty="0" err="1">
                <a:solidFill>
                  <a:schemeClr val="dk1"/>
                </a:solidFill>
                <a:highlight>
                  <a:srgbClr val="FFFF00"/>
                </a:highlight>
                <a:latin typeface="Bookman Old Style"/>
                <a:ea typeface="Bookman Old Style"/>
                <a:cs typeface="Bookman Old Style"/>
                <a:sym typeface="Bookman Old Style"/>
              </a:rPr>
              <a:t>GlutMainLoop</a:t>
            </a:r>
            <a:r>
              <a:rPr lang="en-US" sz="3200" b="0" strike="noStrike" dirty="0">
                <a:solidFill>
                  <a:schemeClr val="dk1"/>
                </a:solidFill>
                <a:highlight>
                  <a:srgbClr val="FFFF00"/>
                </a:highlight>
                <a:latin typeface="Bookman Old Style"/>
                <a:ea typeface="Bookman Old Style"/>
                <a:cs typeface="Bookman Old Style"/>
                <a:sym typeface="Bookman Old Style"/>
              </a:rPr>
              <a:t> ( );</a:t>
            </a:r>
            <a:endParaRPr dirty="0">
              <a:highlight>
                <a:srgbClr val="FFFF00"/>
              </a:highlight>
            </a:endParaRPr>
          </a:p>
          <a:p>
            <a:pPr marL="0" marR="0" lvl="0" indent="0" algn="l" rtl="0">
              <a:lnSpc>
                <a:spcPct val="100000"/>
              </a:lnSpc>
              <a:spcBef>
                <a:spcPts val="0"/>
              </a:spcBef>
              <a:spcAft>
                <a:spcPts val="0"/>
              </a:spcAft>
              <a:buClr>
                <a:schemeClr val="dk1"/>
              </a:buClr>
              <a:buSzPts val="3200"/>
              <a:buFont typeface="Noto Sans Symbols"/>
              <a:buNone/>
            </a:pPr>
            <a:endParaRPr sz="3200" b="0" strike="noStrike" dirty="0">
              <a:solidFill>
                <a:schemeClr val="dk1"/>
              </a:solidFill>
              <a:highlight>
                <a:srgbClr val="FFFF00"/>
              </a:highlight>
              <a:latin typeface="Bookman Old Style"/>
              <a:ea typeface="Bookman Old Style"/>
              <a:cs typeface="Bookman Old Style"/>
              <a:sym typeface="Bookman Old Style"/>
            </a:endParaRPr>
          </a:p>
          <a:p>
            <a:pPr marL="0" marR="0" lvl="0" indent="-203200" algn="l" rtl="0">
              <a:lnSpc>
                <a:spcPct val="100000"/>
              </a:lnSpc>
              <a:spcBef>
                <a:spcPts val="0"/>
              </a:spcBef>
              <a:spcAft>
                <a:spcPts val="0"/>
              </a:spcAft>
              <a:buClr>
                <a:schemeClr val="dk1"/>
              </a:buClr>
              <a:buSzPts val="3200"/>
              <a:buFont typeface="Noto Sans Symbols"/>
              <a:buChar char="⮚"/>
            </a:pPr>
            <a:r>
              <a:rPr lang="en-US" sz="3200" b="0" strike="noStrike" dirty="0">
                <a:solidFill>
                  <a:schemeClr val="dk1"/>
                </a:solidFill>
                <a:highlight>
                  <a:srgbClr val="FFFF00"/>
                </a:highlight>
                <a:latin typeface="Bookman Old Style"/>
                <a:ea typeface="Bookman Old Style"/>
                <a:cs typeface="Bookman Old Style"/>
                <a:sym typeface="Bookman Old Style"/>
              </a:rPr>
              <a:t>It displays the initial graphics and puts the program into an infinite loop that checks for input from devices such as a mouse or keyboard.</a:t>
            </a:r>
            <a:endParaRPr dirty="0">
              <a:highlight>
                <a:srgbClr val="FFFF00"/>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82040" y="609600"/>
            <a:ext cx="7725600" cy="4522861"/>
          </a:xfrm>
          <a:prstGeom prst="rect">
            <a:avLst/>
          </a:prstGeom>
          <a:noFill/>
          <a:ln>
            <a:noFill/>
          </a:ln>
        </p:spPr>
        <p:txBody>
          <a:bodyPr spcFirstLastPara="1" wrap="square" lIns="90000" tIns="45000" rIns="90000" bIns="45000" anchor="t" anchorCtr="0">
            <a:spAutoFit/>
          </a:bodyPr>
          <a:lstStyle/>
          <a:p>
            <a:pPr marL="0" marR="0" lvl="0" indent="-177800" algn="l" rtl="0">
              <a:lnSpc>
                <a:spcPct val="100000"/>
              </a:lnSpc>
              <a:spcBef>
                <a:spcPts val="0"/>
              </a:spcBef>
              <a:spcAft>
                <a:spcPts val="0"/>
              </a:spcAft>
              <a:buClr>
                <a:schemeClr val="dk1"/>
              </a:buClr>
              <a:buSzPts val="2800"/>
              <a:buFont typeface="Noto Sans Symbols"/>
              <a:buChar char="⮚"/>
            </a:pPr>
            <a:r>
              <a:rPr lang="en-US" sz="2800" b="1" strike="noStrike">
                <a:solidFill>
                  <a:schemeClr val="dk1"/>
                </a:solidFill>
                <a:latin typeface="Bookman Old Style"/>
                <a:ea typeface="Bookman Old Style"/>
                <a:cs typeface="Bookman Old Style"/>
                <a:sym typeface="Bookman Old Style"/>
              </a:rPr>
              <a:t>glutInitWindowSize</a:t>
            </a:r>
            <a:r>
              <a:rPr lang="en-US" sz="2800" b="0" strike="noStrike">
                <a:solidFill>
                  <a:schemeClr val="dk1"/>
                </a:solidFill>
                <a:latin typeface="Bookman Old Style"/>
                <a:ea typeface="Bookman Old Style"/>
                <a:cs typeface="Bookman Old Style"/>
                <a:sym typeface="Bookman Old Style"/>
              </a:rPr>
              <a:t> function is used to set the initial pixel width and height of the display window. </a:t>
            </a:r>
            <a:endParaRPr/>
          </a:p>
          <a:p>
            <a:pPr marL="0" marR="0" lvl="0" indent="0" algn="l" rtl="0">
              <a:lnSpc>
                <a:spcPct val="100000"/>
              </a:lnSpc>
              <a:spcBef>
                <a:spcPts val="0"/>
              </a:spcBef>
              <a:spcAft>
                <a:spcPts val="0"/>
              </a:spcAft>
              <a:buClr>
                <a:schemeClr val="dk1"/>
              </a:buClr>
              <a:buSzPts val="2800"/>
              <a:buFont typeface="Noto Sans Symbols"/>
              <a:buNone/>
            </a:pPr>
            <a:endParaRPr sz="2800" b="0" strike="noStrike">
              <a:solidFill>
                <a:schemeClr val="dk1"/>
              </a:solidFill>
              <a:latin typeface="Bookman Old Style"/>
              <a:ea typeface="Bookman Old Style"/>
              <a:cs typeface="Bookman Old Style"/>
              <a:sym typeface="Bookman Old Style"/>
            </a:endParaRPr>
          </a:p>
          <a:p>
            <a:pPr marL="0" marR="0" lvl="0" indent="-177800" algn="l" rtl="0">
              <a:lnSpc>
                <a:spcPct val="100000"/>
              </a:lnSpc>
              <a:spcBef>
                <a:spcPts val="0"/>
              </a:spcBef>
              <a:spcAft>
                <a:spcPts val="0"/>
              </a:spcAft>
              <a:buClr>
                <a:schemeClr val="dk1"/>
              </a:buClr>
              <a:buSzPts val="2800"/>
              <a:buFont typeface="Noto Sans Symbols"/>
              <a:buChar char="⮚"/>
            </a:pPr>
            <a:r>
              <a:rPr lang="en-US" sz="2800" b="0" strike="noStrike">
                <a:solidFill>
                  <a:schemeClr val="dk1"/>
                </a:solidFill>
                <a:latin typeface="Bookman Old Style"/>
                <a:ea typeface="Bookman Old Style"/>
                <a:cs typeface="Bookman Old Style"/>
                <a:sym typeface="Bookman Old Style"/>
              </a:rPr>
              <a:t>Specify a display window with an initial width of 400 pixels and a height of 300 pixels  with the statement</a:t>
            </a:r>
            <a:endParaRPr/>
          </a:p>
          <a:p>
            <a:pPr marL="0" marR="0" lvl="0" indent="0" algn="l" rtl="0">
              <a:lnSpc>
                <a:spcPct val="100000"/>
              </a:lnSpc>
              <a:spcBef>
                <a:spcPts val="0"/>
              </a:spcBef>
              <a:spcAft>
                <a:spcPts val="0"/>
              </a:spcAft>
              <a:buNone/>
            </a:pPr>
            <a:endParaRPr sz="28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8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3600" b="0" strike="noStrike">
                <a:solidFill>
                  <a:schemeClr val="dk1"/>
                </a:solidFill>
                <a:latin typeface="Bookman Old Style"/>
                <a:ea typeface="Bookman Old Style"/>
                <a:cs typeface="Bookman Old Style"/>
                <a:sym typeface="Bookman Old Style"/>
              </a:rPr>
              <a:t>glutInitWindowSize (400, 300);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p:nvPr/>
        </p:nvSpPr>
        <p:spPr>
          <a:xfrm>
            <a:off x="72000" y="648000"/>
            <a:ext cx="9072000" cy="492297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200" b="1" strike="noStrike">
                <a:solidFill>
                  <a:schemeClr val="dk1"/>
                </a:solidFill>
                <a:latin typeface="Bookman Old Style"/>
                <a:ea typeface="Bookman Old Style"/>
                <a:cs typeface="Bookman Old Style"/>
                <a:sym typeface="Bookman Old Style"/>
              </a:rPr>
              <a:t>For Display window,we can set buffering and a choice of color modes, with the glutInitDisplayMode function. </a:t>
            </a:r>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chemeClr val="dk1"/>
              </a:buClr>
              <a:buSzPts val="2200"/>
              <a:buFont typeface="Noto Sans Symbols"/>
              <a:buChar char="⮚"/>
            </a:pPr>
            <a:r>
              <a:rPr lang="en-US" sz="2200" b="0" strike="noStrike">
                <a:solidFill>
                  <a:schemeClr val="dk1"/>
                </a:solidFill>
                <a:latin typeface="Bookman Old Style"/>
                <a:ea typeface="Bookman Old Style"/>
                <a:cs typeface="Bookman Old Style"/>
                <a:sym typeface="Bookman Old Style"/>
              </a:rPr>
              <a:t>Arguments for this routine are assigned symbolic GLUT constants. </a:t>
            </a:r>
            <a:endParaRPr/>
          </a:p>
          <a:p>
            <a:pPr marL="0" marR="0" lvl="0" indent="0" algn="l" rtl="0">
              <a:lnSpc>
                <a:spcPct val="100000"/>
              </a:lnSpc>
              <a:spcBef>
                <a:spcPts val="0"/>
              </a:spcBef>
              <a:spcAft>
                <a:spcPts val="0"/>
              </a:spcAft>
              <a:buClr>
                <a:schemeClr val="dk1"/>
              </a:buClr>
              <a:buSzPts val="2200"/>
              <a:buFont typeface="Noto Sans Symbols"/>
              <a:buNone/>
            </a:pPr>
            <a:endParaRPr sz="2200" b="0" strike="noStrike">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chemeClr val="dk1"/>
              </a:buClr>
              <a:buSzPts val="2200"/>
              <a:buFont typeface="Noto Sans Symbols"/>
              <a:buChar char="⮚"/>
            </a:pPr>
            <a:r>
              <a:rPr lang="en-US" sz="2200" b="0" strike="noStrike">
                <a:solidFill>
                  <a:schemeClr val="dk1"/>
                </a:solidFill>
                <a:latin typeface="Bookman Old Style"/>
                <a:ea typeface="Bookman Old Style"/>
                <a:cs typeface="Bookman Old Style"/>
                <a:sym typeface="Bookman Old Style"/>
              </a:rPr>
              <a:t>For example, the following command specifies that a single refresh buffer is to be used for the display window and that we want to use the color mode which uses red,green, and blue (RGB) components to select color values:</a:t>
            </a:r>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800" b="0" strike="noStrike">
                <a:solidFill>
                  <a:schemeClr val="dk1"/>
                </a:solidFill>
                <a:latin typeface="Bookman Old Style"/>
                <a:ea typeface="Bookman Old Style"/>
                <a:cs typeface="Bookman Old Style"/>
                <a:sym typeface="Bookman Old Style"/>
              </a:rPr>
              <a:t>glutInitDisplayMode (GLUT_SINGLE |GLUT_RGB);</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p:nvPr/>
        </p:nvSpPr>
        <p:spPr>
          <a:xfrm>
            <a:off x="72000" y="648000"/>
            <a:ext cx="8474040" cy="5015304"/>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200" b="1" strike="noStrike">
                <a:solidFill>
                  <a:schemeClr val="dk1"/>
                </a:solidFill>
                <a:latin typeface="Bookman Old Style"/>
                <a:ea typeface="Bookman Old Style"/>
                <a:cs typeface="Bookman Old Style"/>
                <a:sym typeface="Bookman Old Style"/>
              </a:rPr>
              <a:t>For Display window,we can set buffering and a choice of color modes, with the glutInitDisplayMode function. </a:t>
            </a:r>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chemeClr val="dk1"/>
              </a:buClr>
              <a:buSzPts val="2200"/>
              <a:buFont typeface="Noto Sans Symbols"/>
              <a:buChar char="⮚"/>
            </a:pPr>
            <a:r>
              <a:rPr lang="en-US" sz="2200" b="0" strike="noStrike">
                <a:solidFill>
                  <a:schemeClr val="dk1"/>
                </a:solidFill>
                <a:latin typeface="Bookman Old Style"/>
                <a:ea typeface="Bookman Old Style"/>
                <a:cs typeface="Bookman Old Style"/>
                <a:sym typeface="Bookman Old Style"/>
              </a:rPr>
              <a:t>Arguments for this routine are assigned symbolic GLUT constants. </a:t>
            </a:r>
            <a:endParaRPr/>
          </a:p>
          <a:p>
            <a:pPr marL="0" marR="0" lvl="0" indent="0" algn="l" rtl="0">
              <a:lnSpc>
                <a:spcPct val="100000"/>
              </a:lnSpc>
              <a:spcBef>
                <a:spcPts val="0"/>
              </a:spcBef>
              <a:spcAft>
                <a:spcPts val="0"/>
              </a:spcAft>
              <a:buClr>
                <a:schemeClr val="dk1"/>
              </a:buClr>
              <a:buSzPts val="2200"/>
              <a:buFont typeface="Noto Sans Symbols"/>
              <a:buNone/>
            </a:pPr>
            <a:endParaRPr sz="2200" b="0" strike="noStrike">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chemeClr val="dk1"/>
              </a:buClr>
              <a:buSzPts val="2200"/>
              <a:buFont typeface="Noto Sans Symbols"/>
              <a:buChar char="⮚"/>
            </a:pPr>
            <a:r>
              <a:rPr lang="en-US" sz="2200" b="0" strike="noStrike">
                <a:solidFill>
                  <a:schemeClr val="dk1"/>
                </a:solidFill>
                <a:latin typeface="Bookman Old Style"/>
                <a:ea typeface="Bookman Old Style"/>
                <a:cs typeface="Bookman Old Style"/>
                <a:sym typeface="Bookman Old Style"/>
              </a:rPr>
              <a:t>For example, the following command specifies that a single refresh buffer is to be used for the display window and that we want to use the color mode which uses red,green, and blue (RGB) components to select color values:</a:t>
            </a:r>
            <a:endParaRPr/>
          </a:p>
          <a:p>
            <a:pPr marL="0" marR="0" lvl="0" indent="0" algn="l" rtl="0">
              <a:lnSpc>
                <a:spcPct val="100000"/>
              </a:lnSpc>
              <a:spcBef>
                <a:spcPts val="0"/>
              </a:spcBef>
              <a:spcAft>
                <a:spcPts val="0"/>
              </a:spcAft>
              <a:buNone/>
            </a:pPr>
            <a:endParaRPr sz="22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None/>
            </a:pPr>
            <a:r>
              <a:rPr lang="en-US" sz="2800" b="0" strike="noStrike">
                <a:solidFill>
                  <a:schemeClr val="dk1"/>
                </a:solidFill>
                <a:latin typeface="Bookman Old Style"/>
                <a:ea typeface="Bookman Old Style"/>
                <a:cs typeface="Bookman Old Style"/>
                <a:sym typeface="Bookman Old Style"/>
              </a:rPr>
              <a:t>glutInitDisplayMode (GLUT_SINGLE | GLUT_RGB);</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p:nvPr/>
        </p:nvSpPr>
        <p:spPr>
          <a:xfrm>
            <a:off x="228600" y="0"/>
            <a:ext cx="8397720" cy="7108185"/>
          </a:xfrm>
          <a:prstGeom prst="rect">
            <a:avLst/>
          </a:prstGeom>
          <a:noFill/>
          <a:ln>
            <a:noFill/>
          </a:ln>
        </p:spPr>
        <p:txBody>
          <a:bodyPr spcFirstLastPara="1" wrap="square" lIns="90000" tIns="45000" rIns="90000" bIns="45000" anchor="t" anchorCtr="0">
            <a:spAutoFit/>
          </a:bodyPr>
          <a:lstStyle/>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The first three arguments in this function set the red, green, and blue component colors to the value 1.0, giving us a white background color for the display window.</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If, instead of 1.0, we set each of the component colors to 0.0, we would get a black background. </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The fourth parameter in the glClearColor function is called the alpha value for the specified color. </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One use for the alpha value is as a “blending” parameter. </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alpha values can be used to determine the resulting color for two overlapping objects.</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p:nvPr/>
        </p:nvSpPr>
        <p:spPr>
          <a:xfrm>
            <a:off x="216360" y="1080000"/>
            <a:ext cx="8495280" cy="4830638"/>
          </a:xfrm>
          <a:prstGeom prst="rect">
            <a:avLst/>
          </a:prstGeom>
          <a:noFill/>
          <a:ln>
            <a:noFill/>
          </a:ln>
        </p:spPr>
        <p:txBody>
          <a:bodyPr spcFirstLastPara="1" wrap="square" lIns="90000" tIns="45000" rIns="90000" bIns="45000" anchor="t" anchorCtr="0">
            <a:spAutoFit/>
          </a:bodyPr>
          <a:lstStyle/>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Although the glClearColor command assigns a color to the display window, it does not put the display window on the screen. </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strike="noStrike">
                <a:solidFill>
                  <a:schemeClr val="dk1"/>
                </a:solidFill>
                <a:latin typeface="Bookman Old Style"/>
                <a:ea typeface="Bookman Old Style"/>
                <a:cs typeface="Bookman Old Style"/>
                <a:sym typeface="Bookman Old Style"/>
              </a:rPr>
              <a:t>To get the assigned window color displayed, we need to invoke the following OpenGL function:</a:t>
            </a:r>
            <a:endParaRPr/>
          </a:p>
          <a:p>
            <a:pPr marL="0" marR="0" lvl="0" indent="0" algn="l" rtl="0">
              <a:lnSpc>
                <a:spcPct val="100000"/>
              </a:lnSpc>
              <a:spcBef>
                <a:spcPts val="0"/>
              </a:spcBef>
              <a:spcAft>
                <a:spcPts val="0"/>
              </a:spcAft>
              <a:buClr>
                <a:schemeClr val="dk1"/>
              </a:buClr>
              <a:buSzPts val="2400"/>
              <a:buFont typeface="Noto Sans Symbols"/>
              <a:buNone/>
            </a:pPr>
            <a:endParaRPr sz="2400" b="0" strike="noStrike">
              <a:solidFill>
                <a:schemeClr val="dk1"/>
              </a:solidFill>
              <a:latin typeface="Bookman Old Style"/>
              <a:ea typeface="Bookman Old Style"/>
              <a:cs typeface="Bookman Old Style"/>
              <a:sym typeface="Bookman Old Style"/>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strike="noStrike">
                <a:solidFill>
                  <a:schemeClr val="dk1"/>
                </a:solidFill>
                <a:latin typeface="Bookman Old Style"/>
                <a:ea typeface="Bookman Old Style"/>
                <a:cs typeface="Bookman Old Style"/>
                <a:sym typeface="Bookman Old Style"/>
              </a:rPr>
              <a:t>glClear (GL_COLOR_BUFFER_BIT);</a:t>
            </a:r>
            <a:endParaRPr/>
          </a:p>
          <a:p>
            <a:pPr marL="0" marR="0" lvl="0" indent="0" algn="l" rtl="0">
              <a:lnSpc>
                <a:spcPct val="100000"/>
              </a:lnSpc>
              <a:spcBef>
                <a:spcPts val="0"/>
              </a:spcBef>
              <a:spcAft>
                <a:spcPts val="0"/>
              </a:spcAft>
              <a:buClr>
                <a:schemeClr val="dk1"/>
              </a:buClr>
              <a:buSzPts val="2600"/>
              <a:buFont typeface="Noto Sans Symbols"/>
              <a:buNone/>
            </a:pPr>
            <a:endParaRPr sz="2600" b="0" strike="noStrike">
              <a:solidFill>
                <a:schemeClr val="dk1"/>
              </a:solidFill>
              <a:latin typeface="Bookman Old Style"/>
              <a:ea typeface="Bookman Old Style"/>
              <a:cs typeface="Bookman Old Style"/>
              <a:sym typeface="Bookman Old Style"/>
            </a:endParaRPr>
          </a:p>
          <a:p>
            <a:pPr marL="0" marR="0" lvl="0" indent="-139700" algn="l" rtl="0">
              <a:lnSpc>
                <a:spcPct val="100000"/>
              </a:lnSpc>
              <a:spcBef>
                <a:spcPts val="0"/>
              </a:spcBef>
              <a:spcAft>
                <a:spcPts val="0"/>
              </a:spcAft>
              <a:buClr>
                <a:schemeClr val="dk1"/>
              </a:buClr>
              <a:buSzPts val="2200"/>
              <a:buFont typeface="Noto Sans Symbols"/>
              <a:buChar char="⮚"/>
            </a:pPr>
            <a:r>
              <a:rPr lang="en-US" sz="2200" b="0" strike="noStrike">
                <a:solidFill>
                  <a:schemeClr val="dk1"/>
                </a:solidFill>
                <a:latin typeface="Bookman Old Style"/>
                <a:ea typeface="Bookman Old Style"/>
                <a:cs typeface="Bookman Old Style"/>
                <a:sym typeface="Bookman Old Style"/>
              </a:rPr>
              <a:t>The argument GL COLOR BUFFER BIT is an OpenGL symbolic constant specifying that it is the bit values in the color buffer (refresh buffer) that are to be set to the values indicated in the glClearColor function.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p:nvPr/>
        </p:nvSpPr>
        <p:spPr>
          <a:xfrm>
            <a:off x="685800" y="609120"/>
            <a:ext cx="77713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Example</a:t>
            </a:r>
            <a:endParaRPr sz="4400" b="0" strike="noStrike">
              <a:solidFill>
                <a:schemeClr val="dk1"/>
              </a:solidFill>
              <a:latin typeface="Arial"/>
              <a:ea typeface="Arial"/>
              <a:cs typeface="Arial"/>
              <a:sym typeface="Arial"/>
            </a:endParaRPr>
          </a:p>
        </p:txBody>
      </p:sp>
      <p:sp>
        <p:nvSpPr>
          <p:cNvPr id="419" name="Google Shape;419;p49"/>
          <p:cNvSpPr/>
          <p:nvPr/>
        </p:nvSpPr>
        <p:spPr>
          <a:xfrm>
            <a:off x="685440" y="1752480"/>
            <a:ext cx="8076240" cy="4113720"/>
          </a:xfrm>
          <a:prstGeom prst="rect">
            <a:avLst/>
          </a:prstGeom>
          <a:noFill/>
          <a:ln>
            <a:noFill/>
          </a:ln>
        </p:spPr>
        <p:txBody>
          <a:bodyPr spcFirstLastPara="1" wrap="square" lIns="90000" tIns="45000" rIns="90000" bIns="45000" anchor="t" anchorCtr="0">
            <a:normAutofit/>
          </a:bodyPr>
          <a:lstStyle/>
          <a:p>
            <a:pPr marL="342720" marR="0" lvl="0" indent="-341640" algn="l" rtl="0">
              <a:lnSpc>
                <a:spcPct val="80000"/>
              </a:lnSpc>
              <a:spcBef>
                <a:spcPts val="0"/>
              </a:spcBef>
              <a:spcAft>
                <a:spcPts val="0"/>
              </a:spcAft>
              <a:buNone/>
            </a:pPr>
            <a:r>
              <a:rPr lang="en-US" sz="1879" b="1" strike="noStrike">
                <a:solidFill>
                  <a:srgbClr val="000000"/>
                </a:solidFill>
                <a:latin typeface="Courier New"/>
                <a:ea typeface="Courier New"/>
                <a:cs typeface="Courier New"/>
                <a:sym typeface="Courier New"/>
              </a:rPr>
              <a:t>glClearColor(1.0,1.0,1.0,0.0);// Background color</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glMatrixMode(GL_PROJECTION);  // Set transformation</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glLoadIdentity;</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gluOrtho2D(0, 200, 0, 150);</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glClear(GL_COLOR_BUFFER_BIT); // Clear background</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glColor3f(1.0, 0.0, 0.0);     // Set color to red</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glBegin(GL_LINES);            // Draw line</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   glVertex2i(180, 15);       // - first point</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   glVertex2i(10, 145);       // - second point</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glEnd;                        // Ready with line</a:t>
            </a:r>
            <a:endParaRPr sz="1879" b="0" strike="noStrike">
              <a:solidFill>
                <a:schemeClr val="dk1"/>
              </a:solidFill>
              <a:latin typeface="Arial"/>
              <a:ea typeface="Arial"/>
              <a:cs typeface="Arial"/>
              <a:sym typeface="Arial"/>
            </a:endParaRPr>
          </a:p>
          <a:p>
            <a:pPr marL="342720" marR="0" lvl="0" indent="-341640" algn="l" rtl="0">
              <a:lnSpc>
                <a:spcPct val="80000"/>
              </a:lnSpc>
              <a:spcBef>
                <a:spcPts val="499"/>
              </a:spcBef>
              <a:spcAft>
                <a:spcPts val="0"/>
              </a:spcAft>
              <a:buNone/>
            </a:pPr>
            <a:r>
              <a:rPr lang="en-US" sz="1879" b="1" strike="noStrike">
                <a:solidFill>
                  <a:srgbClr val="000000"/>
                </a:solidFill>
                <a:latin typeface="Courier New"/>
                <a:ea typeface="Courier New"/>
                <a:cs typeface="Courier New"/>
                <a:sym typeface="Courier New"/>
              </a:rPr>
              <a:t>glFlush;                      // Send</a:t>
            </a:r>
            <a:endParaRPr sz="1879" b="0" strike="noStrike">
              <a:solidFill>
                <a:schemeClr val="dk1"/>
              </a:solidFill>
              <a:latin typeface="Arial"/>
              <a:ea typeface="Arial"/>
              <a:cs typeface="Arial"/>
              <a:sym typeface="Arial"/>
            </a:endParaRPr>
          </a:p>
        </p:txBody>
      </p:sp>
      <p:sp>
        <p:nvSpPr>
          <p:cNvPr id="420" name="Google Shape;420;p49"/>
          <p:cNvSpPr/>
          <p:nvPr/>
        </p:nvSpPr>
        <p:spPr>
          <a:xfrm>
            <a:off x="6477840" y="6019920"/>
            <a:ext cx="211968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H&amp;B 3-5:64-72</a:t>
            </a:r>
            <a:endParaRPr sz="2400" b="0"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5"/>
          <p:cNvSpPr txBox="1">
            <a:spLocks noGrp="1"/>
          </p:cNvSpPr>
          <p:nvPr>
            <p:ph type="title"/>
          </p:nvPr>
        </p:nvSpPr>
        <p:spPr>
          <a:xfrm>
            <a:off x="457200" y="274638"/>
            <a:ext cx="8229600" cy="7921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Basics of Computer Graphics</a:t>
            </a:r>
            <a:endParaRPr b="1"/>
          </a:p>
        </p:txBody>
      </p:sp>
      <p:sp>
        <p:nvSpPr>
          <p:cNvPr id="121" name="Google Shape;121;p5"/>
          <p:cNvSpPr txBox="1">
            <a:spLocks noGrp="1"/>
          </p:cNvSpPr>
          <p:nvPr>
            <p:ph type="body" idx="1"/>
          </p:nvPr>
        </p:nvSpPr>
        <p:spPr>
          <a:xfrm>
            <a:off x="304800" y="1219200"/>
            <a:ext cx="8610600" cy="5410200"/>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2800"/>
              <a:buNone/>
            </a:pPr>
            <a:r>
              <a:rPr lang="en-US" sz="2800">
                <a:latin typeface="Times New Roman"/>
                <a:ea typeface="Times New Roman"/>
                <a:cs typeface="Times New Roman"/>
                <a:sym typeface="Times New Roman"/>
              </a:rPr>
              <a:t>Advantages of computer graphics :</a:t>
            </a:r>
            <a:endParaRPr/>
          </a:p>
          <a:p>
            <a:pPr marL="342900" lvl="0" indent="-165100" algn="just" rtl="0">
              <a:spcBef>
                <a:spcPts val="560"/>
              </a:spcBef>
              <a:spcAft>
                <a:spcPts val="0"/>
              </a:spcAft>
              <a:buClr>
                <a:schemeClr val="dk1"/>
              </a:buClr>
              <a:buSzPts val="2800"/>
              <a:buFont typeface="Noto Sans Symbols"/>
              <a:buNone/>
            </a:pPr>
            <a:endParaRPr sz="2800" b="1">
              <a:solidFill>
                <a:srgbClr val="BC4814"/>
              </a:solidFill>
              <a:latin typeface="Times New Roman"/>
              <a:ea typeface="Times New Roman"/>
              <a:cs typeface="Times New Roman"/>
              <a:sym typeface="Times New Roman"/>
            </a:endParaRPr>
          </a:p>
          <a:p>
            <a:pPr marL="514350" lvl="0" indent="-514350" algn="just" rtl="0">
              <a:spcBef>
                <a:spcPts val="400"/>
              </a:spcBef>
              <a:spcAft>
                <a:spcPts val="0"/>
              </a:spcAft>
              <a:buClr>
                <a:schemeClr val="dk1"/>
              </a:buClr>
              <a:buSzPts val="2000"/>
              <a:buAutoNum type="arabicPeriod"/>
            </a:pPr>
            <a:r>
              <a:rPr lang="en-US" sz="2000">
                <a:latin typeface="Times New Roman"/>
                <a:ea typeface="Times New Roman"/>
                <a:cs typeface="Times New Roman"/>
                <a:sym typeface="Times New Roman"/>
              </a:rPr>
              <a:t>High quality graphics displays on PC</a:t>
            </a:r>
            <a:endParaRPr/>
          </a:p>
          <a:p>
            <a:pPr marL="514350" lvl="0" indent="-38735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514350" lvl="0" indent="-514350" algn="just" rtl="0">
              <a:spcBef>
                <a:spcPts val="400"/>
              </a:spcBef>
              <a:spcAft>
                <a:spcPts val="0"/>
              </a:spcAft>
              <a:buClr>
                <a:schemeClr val="dk1"/>
              </a:buClr>
              <a:buSzPts val="2000"/>
              <a:buAutoNum type="arabicPeriod"/>
            </a:pPr>
            <a:r>
              <a:rPr lang="en-US" sz="2000">
                <a:latin typeface="Times New Roman"/>
                <a:ea typeface="Times New Roman"/>
                <a:cs typeface="Times New Roman"/>
                <a:sym typeface="Times New Roman"/>
              </a:rPr>
              <a:t>It provides tools for producing pictures</a:t>
            </a:r>
            <a:endParaRPr/>
          </a:p>
          <a:p>
            <a:pPr marL="514350" lvl="0" indent="-38735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514350" lvl="0" indent="-514350" algn="just" rtl="0">
              <a:spcBef>
                <a:spcPts val="400"/>
              </a:spcBef>
              <a:spcAft>
                <a:spcPts val="0"/>
              </a:spcAft>
              <a:buClr>
                <a:schemeClr val="dk1"/>
              </a:buClr>
              <a:buSzPts val="2000"/>
              <a:buAutoNum type="arabicPeriod"/>
            </a:pPr>
            <a:r>
              <a:rPr lang="en-US" sz="2000">
                <a:latin typeface="Times New Roman"/>
                <a:ea typeface="Times New Roman"/>
                <a:cs typeface="Times New Roman"/>
                <a:sym typeface="Times New Roman"/>
              </a:rPr>
              <a:t>Produce animation using static image with computer graphics</a:t>
            </a:r>
            <a:endParaRPr/>
          </a:p>
          <a:p>
            <a:pPr marL="514350" lvl="0" indent="-38735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514350" lvl="0" indent="-514350" algn="just" rtl="0">
              <a:spcBef>
                <a:spcPts val="400"/>
              </a:spcBef>
              <a:spcAft>
                <a:spcPts val="0"/>
              </a:spcAft>
              <a:buClr>
                <a:schemeClr val="dk1"/>
              </a:buClr>
              <a:buSzPts val="2000"/>
              <a:buAutoNum type="arabicPeriod"/>
            </a:pPr>
            <a:r>
              <a:rPr lang="en-US" sz="2000">
                <a:latin typeface="Times New Roman"/>
                <a:ea typeface="Times New Roman"/>
                <a:cs typeface="Times New Roman"/>
                <a:sym typeface="Times New Roman"/>
              </a:rPr>
              <a:t>Produce 2-D or 3-D using different simulators.</a:t>
            </a:r>
            <a:endParaRPr/>
          </a:p>
          <a:p>
            <a:pPr marL="514350" lvl="0" indent="-38735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514350" lvl="0" indent="-514350" algn="just" rtl="0">
              <a:spcBef>
                <a:spcPts val="400"/>
              </a:spcBef>
              <a:spcAft>
                <a:spcPts val="0"/>
              </a:spcAft>
              <a:buClr>
                <a:schemeClr val="dk1"/>
              </a:buClr>
              <a:buSzPts val="2000"/>
              <a:buAutoNum type="arabicPeriod"/>
            </a:pPr>
            <a:r>
              <a:rPr lang="en-US" sz="2000">
                <a:latin typeface="Times New Roman"/>
                <a:ea typeface="Times New Roman"/>
                <a:cs typeface="Times New Roman"/>
                <a:sym typeface="Times New Roman"/>
              </a:rPr>
              <a:t>Using motion dynamics tool, user can make object stationary and the viewer moving around them.</a:t>
            </a:r>
            <a:endParaRPr/>
          </a:p>
          <a:p>
            <a:pPr marL="514350" lvl="0" indent="-38735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514350" lvl="0" indent="-514350" algn="just" rtl="0">
              <a:spcBef>
                <a:spcPts val="400"/>
              </a:spcBef>
              <a:spcAft>
                <a:spcPts val="0"/>
              </a:spcAft>
              <a:buClr>
                <a:schemeClr val="dk1"/>
              </a:buClr>
              <a:buSzPts val="2000"/>
              <a:buAutoNum type="arabicPeriod"/>
            </a:pPr>
            <a:r>
              <a:rPr lang="en-US" sz="2000">
                <a:latin typeface="Times New Roman"/>
                <a:ea typeface="Times New Roman"/>
                <a:cs typeface="Times New Roman"/>
                <a:sym typeface="Times New Roman"/>
              </a:rPr>
              <a:t>Using update dynamics, it is possible to change the shape, colour or other properties of object.</a:t>
            </a:r>
            <a:endParaRPr/>
          </a:p>
          <a:p>
            <a:pPr marL="742950" lvl="1" indent="-285750" algn="l" rtl="0">
              <a:spcBef>
                <a:spcPts val="560"/>
              </a:spcBef>
              <a:spcAft>
                <a:spcPts val="0"/>
              </a:spcAft>
              <a:buClr>
                <a:schemeClr val="dk1"/>
              </a:buClr>
              <a:buSzPts val="2800"/>
              <a:buNone/>
            </a:pPr>
            <a:endParaRPr>
              <a:latin typeface="Times New Roman"/>
              <a:ea typeface="Times New Roman"/>
              <a:cs typeface="Times New Roman"/>
              <a:sym typeface="Times New Roman"/>
            </a:endParaRPr>
          </a:p>
          <a:p>
            <a:pPr marL="742950" lvl="1" indent="-107950" algn="l" rtl="0">
              <a:spcBef>
                <a:spcPts val="560"/>
              </a:spcBef>
              <a:spcAft>
                <a:spcPts val="0"/>
              </a:spcAft>
              <a:buClr>
                <a:schemeClr val="dk1"/>
              </a:buClr>
              <a:buSzPts val="2800"/>
              <a:buNone/>
            </a:pPr>
            <a:endParaRPr b="1"/>
          </a:p>
          <a:p>
            <a:pPr marL="342900" lvl="0" indent="-342900" algn="l" rtl="0">
              <a:spcBef>
                <a:spcPts val="640"/>
              </a:spcBef>
              <a:spcAft>
                <a:spcPts val="0"/>
              </a:spcAft>
              <a:buClr>
                <a:schemeClr val="dk1"/>
              </a:buClr>
              <a:buSzPts val="32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 calcmode="lin" valueType="num">
                                      <p:cBhvr additive="base">
                                        <p:cTn id="7" dur="500"/>
                                        <p:tgtEl>
                                          <p:spTgt spid="1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 calcmode="lin" valueType="num">
                                      <p:cBhvr additive="base">
                                        <p:cTn id="12" dur="500"/>
                                        <p:tgtEl>
                                          <p:spTgt spid="1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 calcmode="lin" valueType="num">
                                      <p:cBhvr additive="base">
                                        <p:cTn id="17" dur="500"/>
                                        <p:tgtEl>
                                          <p:spTgt spid="1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1">
                                            <p:txEl>
                                              <p:pRg st="3" end="3"/>
                                            </p:txEl>
                                          </p:spTgt>
                                        </p:tgtEl>
                                        <p:attrNameLst>
                                          <p:attrName>style.visibility</p:attrName>
                                        </p:attrNameLst>
                                      </p:cBhvr>
                                      <p:to>
                                        <p:strVal val="visible"/>
                                      </p:to>
                                    </p:set>
                                    <p:anim calcmode="lin" valueType="num">
                                      <p:cBhvr additive="base">
                                        <p:cTn id="22" dur="500"/>
                                        <p:tgtEl>
                                          <p:spTgt spid="1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1">
                                            <p:txEl>
                                              <p:pRg st="4" end="4"/>
                                            </p:txEl>
                                          </p:spTgt>
                                        </p:tgtEl>
                                        <p:attrNameLst>
                                          <p:attrName>style.visibility</p:attrName>
                                        </p:attrNameLst>
                                      </p:cBhvr>
                                      <p:to>
                                        <p:strVal val="visible"/>
                                      </p:to>
                                    </p:set>
                                    <p:anim calcmode="lin" valueType="num">
                                      <p:cBhvr additive="base">
                                        <p:cTn id="27" dur="500"/>
                                        <p:tgtEl>
                                          <p:spTgt spid="12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1">
                                            <p:txEl>
                                              <p:pRg st="5" end="5"/>
                                            </p:txEl>
                                          </p:spTgt>
                                        </p:tgtEl>
                                        <p:attrNameLst>
                                          <p:attrName>style.visibility</p:attrName>
                                        </p:attrNameLst>
                                      </p:cBhvr>
                                      <p:to>
                                        <p:strVal val="visible"/>
                                      </p:to>
                                    </p:set>
                                    <p:anim calcmode="lin" valueType="num">
                                      <p:cBhvr additive="base">
                                        <p:cTn id="32" dur="500"/>
                                        <p:tgtEl>
                                          <p:spTgt spid="12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1">
                                            <p:txEl>
                                              <p:pRg st="6" end="6"/>
                                            </p:txEl>
                                          </p:spTgt>
                                        </p:tgtEl>
                                        <p:attrNameLst>
                                          <p:attrName>style.visibility</p:attrName>
                                        </p:attrNameLst>
                                      </p:cBhvr>
                                      <p:to>
                                        <p:strVal val="visible"/>
                                      </p:to>
                                    </p:set>
                                    <p:anim calcmode="lin" valueType="num">
                                      <p:cBhvr additive="base">
                                        <p:cTn id="37" dur="500"/>
                                        <p:tgtEl>
                                          <p:spTgt spid="12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1">
                                            <p:txEl>
                                              <p:pRg st="7" end="7"/>
                                            </p:txEl>
                                          </p:spTgt>
                                        </p:tgtEl>
                                        <p:attrNameLst>
                                          <p:attrName>style.visibility</p:attrName>
                                        </p:attrNameLst>
                                      </p:cBhvr>
                                      <p:to>
                                        <p:strVal val="visible"/>
                                      </p:to>
                                    </p:set>
                                    <p:anim calcmode="lin" valueType="num">
                                      <p:cBhvr additive="base">
                                        <p:cTn id="42" dur="500"/>
                                        <p:tgtEl>
                                          <p:spTgt spid="12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1">
                                            <p:txEl>
                                              <p:pRg st="8" end="8"/>
                                            </p:txEl>
                                          </p:spTgt>
                                        </p:tgtEl>
                                        <p:attrNameLst>
                                          <p:attrName>style.visibility</p:attrName>
                                        </p:attrNameLst>
                                      </p:cBhvr>
                                      <p:to>
                                        <p:strVal val="visible"/>
                                      </p:to>
                                    </p:set>
                                    <p:anim calcmode="lin" valueType="num">
                                      <p:cBhvr additive="base">
                                        <p:cTn id="47" dur="500"/>
                                        <p:tgtEl>
                                          <p:spTgt spid="12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1">
                                            <p:txEl>
                                              <p:pRg st="9" end="9"/>
                                            </p:txEl>
                                          </p:spTgt>
                                        </p:tgtEl>
                                        <p:attrNameLst>
                                          <p:attrName>style.visibility</p:attrName>
                                        </p:attrNameLst>
                                      </p:cBhvr>
                                      <p:to>
                                        <p:strVal val="visible"/>
                                      </p:to>
                                    </p:set>
                                    <p:anim calcmode="lin" valueType="num">
                                      <p:cBhvr additive="base">
                                        <p:cTn id="52" dur="500"/>
                                        <p:tgtEl>
                                          <p:spTgt spid="12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1">
                                            <p:txEl>
                                              <p:pRg st="10" end="10"/>
                                            </p:txEl>
                                          </p:spTgt>
                                        </p:tgtEl>
                                        <p:attrNameLst>
                                          <p:attrName>style.visibility</p:attrName>
                                        </p:attrNameLst>
                                      </p:cBhvr>
                                      <p:to>
                                        <p:strVal val="visible"/>
                                      </p:to>
                                    </p:set>
                                    <p:anim calcmode="lin" valueType="num">
                                      <p:cBhvr additive="base">
                                        <p:cTn id="57" dur="500"/>
                                        <p:tgtEl>
                                          <p:spTgt spid="12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21">
                                            <p:txEl>
                                              <p:pRg st="11" end="11"/>
                                            </p:txEl>
                                          </p:spTgt>
                                        </p:tgtEl>
                                        <p:attrNameLst>
                                          <p:attrName>style.visibility</p:attrName>
                                        </p:attrNameLst>
                                      </p:cBhvr>
                                      <p:to>
                                        <p:strVal val="visible"/>
                                      </p:to>
                                    </p:set>
                                    <p:anim calcmode="lin" valueType="num">
                                      <p:cBhvr additive="base">
                                        <p:cTn id="62" dur="500"/>
                                        <p:tgtEl>
                                          <p:spTgt spid="121">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21">
                                            <p:txEl>
                                              <p:pRg st="12" end="12"/>
                                            </p:txEl>
                                          </p:spTgt>
                                        </p:tgtEl>
                                        <p:attrNameLst>
                                          <p:attrName>style.visibility</p:attrName>
                                        </p:attrNameLst>
                                      </p:cBhvr>
                                      <p:to>
                                        <p:strVal val="visible"/>
                                      </p:to>
                                    </p:set>
                                    <p:anim calcmode="lin" valueType="num">
                                      <p:cBhvr additive="base">
                                        <p:cTn id="67" dur="500"/>
                                        <p:tgtEl>
                                          <p:spTgt spid="121">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21">
                                            <p:txEl>
                                              <p:pRg st="13" end="13"/>
                                            </p:txEl>
                                          </p:spTgt>
                                        </p:tgtEl>
                                        <p:attrNameLst>
                                          <p:attrName>style.visibility</p:attrName>
                                        </p:attrNameLst>
                                      </p:cBhvr>
                                      <p:to>
                                        <p:strVal val="visible"/>
                                      </p:to>
                                    </p:set>
                                    <p:anim calcmode="lin" valueType="num">
                                      <p:cBhvr additive="base">
                                        <p:cTn id="72" dur="500"/>
                                        <p:tgtEl>
                                          <p:spTgt spid="121">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21">
                                            <p:txEl>
                                              <p:pRg st="14" end="14"/>
                                            </p:txEl>
                                          </p:spTgt>
                                        </p:tgtEl>
                                        <p:attrNameLst>
                                          <p:attrName>style.visibility</p:attrName>
                                        </p:attrNameLst>
                                      </p:cBhvr>
                                      <p:to>
                                        <p:strVal val="visible"/>
                                      </p:to>
                                    </p:set>
                                    <p:anim calcmode="lin" valueType="num">
                                      <p:cBhvr additive="base">
                                        <p:cTn id="77" dur="500"/>
                                        <p:tgtEl>
                                          <p:spTgt spid="121">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21">
                                            <p:txEl>
                                              <p:pRg st="15" end="15"/>
                                            </p:txEl>
                                          </p:spTgt>
                                        </p:tgtEl>
                                        <p:attrNameLst>
                                          <p:attrName>style.visibility</p:attrName>
                                        </p:attrNameLst>
                                      </p:cBhvr>
                                      <p:to>
                                        <p:strVal val="visible"/>
                                      </p:to>
                                    </p:set>
                                    <p:anim calcmode="lin" valueType="num">
                                      <p:cBhvr additive="base">
                                        <p:cTn id="82" dur="500"/>
                                        <p:tgtEl>
                                          <p:spTgt spid="121">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0"/>
          <p:cNvSpPr/>
          <p:nvPr/>
        </p:nvSpPr>
        <p:spPr>
          <a:xfrm>
            <a:off x="685800" y="609120"/>
            <a:ext cx="77713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Example</a:t>
            </a:r>
            <a:endParaRPr sz="4400" b="0" strike="noStrike">
              <a:solidFill>
                <a:schemeClr val="dk1"/>
              </a:solidFill>
              <a:latin typeface="Arial"/>
              <a:ea typeface="Arial"/>
              <a:cs typeface="Arial"/>
              <a:sym typeface="Arial"/>
            </a:endParaRPr>
          </a:p>
        </p:txBody>
      </p:sp>
      <p:grpSp>
        <p:nvGrpSpPr>
          <p:cNvPr id="426" name="Google Shape;426;p50"/>
          <p:cNvGrpSpPr/>
          <p:nvPr/>
        </p:nvGrpSpPr>
        <p:grpSpPr>
          <a:xfrm>
            <a:off x="1582560" y="1844640"/>
            <a:ext cx="5975280" cy="4476600"/>
            <a:chOff x="1582560" y="1844640"/>
            <a:chExt cx="5975280" cy="4476600"/>
          </a:xfrm>
        </p:grpSpPr>
        <p:sp>
          <p:nvSpPr>
            <p:cNvPr id="427" name="Google Shape;427;p50"/>
            <p:cNvSpPr/>
            <p:nvPr/>
          </p:nvSpPr>
          <p:spPr>
            <a:xfrm>
              <a:off x="1582560" y="1844640"/>
              <a:ext cx="5975280" cy="4476600"/>
            </a:xfrm>
            <a:prstGeom prst="rect">
              <a:avLst/>
            </a:prstGeom>
            <a:noFill/>
            <a:ln w="95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50"/>
            <p:cNvCxnSpPr/>
            <p:nvPr/>
          </p:nvCxnSpPr>
          <p:spPr>
            <a:xfrm rot="10800000">
              <a:off x="1881720" y="2140560"/>
              <a:ext cx="5228280" cy="3734280"/>
            </a:xfrm>
            <a:prstGeom prst="straightConnector1">
              <a:avLst/>
            </a:prstGeom>
            <a:noFill/>
            <a:ln w="12600" cap="sq" cmpd="sng">
              <a:solidFill>
                <a:srgbClr val="FF3300"/>
              </a:solidFill>
              <a:prstDash val="solid"/>
              <a:miter lim="8000"/>
              <a:headEnd type="none" w="sm" len="sm"/>
              <a:tailEnd type="none" w="sm" len="sm"/>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GLUT Callback functions </a:t>
            </a:r>
            <a:endParaRPr/>
          </a:p>
        </p:txBody>
      </p:sp>
      <p:sp>
        <p:nvSpPr>
          <p:cNvPr id="434" name="Google Shape;434;p51"/>
          <p:cNvSpPr txBox="1">
            <a:spLocks noGrp="1"/>
          </p:cNvSpPr>
          <p:nvPr>
            <p:ph type="body" idx="1"/>
          </p:nvPr>
        </p:nvSpPr>
        <p:spPr>
          <a:xfrm>
            <a:off x="457200" y="1752600"/>
            <a:ext cx="7772400" cy="4114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99"/>
              </a:buClr>
              <a:buSzPts val="2800"/>
              <a:buChar char="•"/>
            </a:pPr>
            <a:r>
              <a:rPr lang="en-US" sz="2800" b="1">
                <a:solidFill>
                  <a:srgbClr val="000099"/>
                </a:solidFill>
              </a:rPr>
              <a:t>Event-driven</a:t>
            </a:r>
            <a:r>
              <a:rPr lang="en-US" sz="2800" b="1"/>
              <a:t>:</a:t>
            </a:r>
            <a:r>
              <a:rPr lang="en-US" sz="2800"/>
              <a:t> Programs that use windows</a:t>
            </a:r>
            <a:endParaRPr/>
          </a:p>
          <a:p>
            <a:pPr marL="692150" lvl="1" indent="-347663" algn="l" rtl="0">
              <a:spcBef>
                <a:spcPts val="480"/>
              </a:spcBef>
              <a:spcAft>
                <a:spcPts val="0"/>
              </a:spcAft>
              <a:buClr>
                <a:schemeClr val="dk1"/>
              </a:buClr>
              <a:buSzPts val="2400"/>
              <a:buChar char="–"/>
            </a:pPr>
            <a:r>
              <a:rPr lang="en-US" sz="2400"/>
              <a:t>Input/Output</a:t>
            </a:r>
            <a:endParaRPr sz="2400"/>
          </a:p>
          <a:p>
            <a:pPr marL="692150" lvl="1" indent="-347663" algn="l" rtl="0">
              <a:spcBef>
                <a:spcPts val="480"/>
              </a:spcBef>
              <a:spcAft>
                <a:spcPts val="0"/>
              </a:spcAft>
              <a:buClr>
                <a:schemeClr val="dk1"/>
              </a:buClr>
              <a:buSzPts val="2400"/>
              <a:buChar char="–"/>
            </a:pPr>
            <a:r>
              <a:rPr lang="en-US" sz="2400"/>
              <a:t>Wait until an event happens and then execute some pre-defined functions according to the user’s input</a:t>
            </a:r>
            <a:endParaRPr/>
          </a:p>
          <a:p>
            <a:pPr marL="692150" lvl="1" indent="-195262" algn="l" rtl="0">
              <a:spcBef>
                <a:spcPts val="480"/>
              </a:spcBef>
              <a:spcAft>
                <a:spcPts val="0"/>
              </a:spcAft>
              <a:buClr>
                <a:schemeClr val="dk1"/>
              </a:buClr>
              <a:buSzPts val="2400"/>
              <a:buNone/>
            </a:pPr>
            <a:endParaRPr sz="2400"/>
          </a:p>
          <a:p>
            <a:pPr marL="342900" lvl="0" indent="-342900" algn="l" rtl="0">
              <a:spcBef>
                <a:spcPts val="560"/>
              </a:spcBef>
              <a:spcAft>
                <a:spcPts val="0"/>
              </a:spcAft>
              <a:buClr>
                <a:schemeClr val="dk1"/>
              </a:buClr>
              <a:buSzPts val="2800"/>
              <a:buChar char="•"/>
            </a:pPr>
            <a:r>
              <a:rPr lang="en-US" sz="2800" b="1"/>
              <a:t> Events </a:t>
            </a:r>
            <a:r>
              <a:rPr lang="en-US" sz="2800"/>
              <a:t>– key press, mouse button press and release, window resize, etc. </a:t>
            </a:r>
            <a:endParaRPr/>
          </a:p>
          <a:p>
            <a:pPr marL="342900" lvl="0" indent="-342900" algn="l" rtl="0">
              <a:spcBef>
                <a:spcPts val="560"/>
              </a:spcBef>
              <a:spcAft>
                <a:spcPts val="0"/>
              </a:spcAft>
              <a:buClr>
                <a:srgbClr val="800000"/>
              </a:buClr>
              <a:buSzPts val="2800"/>
              <a:buChar char="•"/>
            </a:pPr>
            <a:r>
              <a:rPr lang="en-US" sz="2800" i="1">
                <a:solidFill>
                  <a:srgbClr val="CC0000"/>
                </a:solidFill>
              </a:rPr>
              <a:t>Your OpenGL program will be in infinite loop</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sz="4000"/>
              <a:t>GLUT Callback Functions</a:t>
            </a:r>
            <a:endParaRPr/>
          </a:p>
        </p:txBody>
      </p:sp>
      <p:sp>
        <p:nvSpPr>
          <p:cNvPr id="440" name="Google Shape;440;p52"/>
          <p:cNvSpPr txBox="1">
            <a:spLocks noGrp="1"/>
          </p:cNvSpPr>
          <p:nvPr>
            <p:ph type="body" idx="1"/>
          </p:nvPr>
        </p:nvSpPr>
        <p:spPr>
          <a:xfrm>
            <a:off x="381000" y="1447800"/>
            <a:ext cx="8229600" cy="4572000"/>
          </a:xfrm>
          <a:prstGeom prst="rect">
            <a:avLst/>
          </a:prstGeom>
          <a:noFill/>
          <a:ln>
            <a:noFill/>
          </a:ln>
        </p:spPr>
        <p:txBody>
          <a:bodyPr spcFirstLastPara="1" wrap="square" lIns="91425" tIns="45700" rIns="91425" bIns="45700" anchor="t" anchorCtr="0">
            <a:normAutofit/>
          </a:bodyPr>
          <a:lstStyle/>
          <a:p>
            <a:pPr marL="692150" lvl="1" indent="-347663" algn="l" rtl="0">
              <a:lnSpc>
                <a:spcPct val="80000"/>
              </a:lnSpc>
              <a:spcBef>
                <a:spcPts val="0"/>
              </a:spcBef>
              <a:spcAft>
                <a:spcPts val="0"/>
              </a:spcAft>
              <a:buClr>
                <a:schemeClr val="dk1"/>
              </a:buClr>
              <a:buSzPts val="2200"/>
              <a:buFont typeface="Noto Sans Symbols"/>
              <a:buNone/>
            </a:pPr>
            <a:endParaRPr sz="2200"/>
          </a:p>
          <a:p>
            <a:pPr marL="342900" lvl="0" indent="-342900" algn="l" rtl="0">
              <a:lnSpc>
                <a:spcPct val="80000"/>
              </a:lnSpc>
              <a:spcBef>
                <a:spcPts val="480"/>
              </a:spcBef>
              <a:spcAft>
                <a:spcPts val="0"/>
              </a:spcAft>
              <a:buClr>
                <a:schemeClr val="dk1"/>
              </a:buClr>
              <a:buSzPts val="2400"/>
              <a:buChar char="•"/>
            </a:pPr>
            <a:r>
              <a:rPr lang="en-US" sz="2400" b="1"/>
              <a:t>Callback function</a:t>
            </a:r>
            <a:r>
              <a:rPr lang="en-US" sz="2400"/>
              <a:t> : Routine to call when an </a:t>
            </a:r>
            <a:r>
              <a:rPr lang="en-US" sz="2400">
                <a:solidFill>
                  <a:srgbClr val="000099"/>
                </a:solidFill>
              </a:rPr>
              <a:t>event</a:t>
            </a:r>
            <a:r>
              <a:rPr lang="en-US" sz="2400"/>
              <a:t> happens</a:t>
            </a:r>
            <a:endParaRPr/>
          </a:p>
          <a:p>
            <a:pPr marL="692150" lvl="1" indent="-347663" algn="l" rtl="0">
              <a:lnSpc>
                <a:spcPct val="80000"/>
              </a:lnSpc>
              <a:spcBef>
                <a:spcPts val="440"/>
              </a:spcBef>
              <a:spcAft>
                <a:spcPts val="0"/>
              </a:spcAft>
              <a:buClr>
                <a:schemeClr val="dk1"/>
              </a:buClr>
              <a:buSzPts val="2200"/>
              <a:buChar char="–"/>
            </a:pPr>
            <a:r>
              <a:rPr lang="en-US" sz="2200"/>
              <a:t>Window resize or redraw</a:t>
            </a:r>
            <a:endParaRPr/>
          </a:p>
          <a:p>
            <a:pPr marL="692150" lvl="1" indent="-347663" algn="l" rtl="0">
              <a:lnSpc>
                <a:spcPct val="80000"/>
              </a:lnSpc>
              <a:spcBef>
                <a:spcPts val="440"/>
              </a:spcBef>
              <a:spcAft>
                <a:spcPts val="0"/>
              </a:spcAft>
              <a:buClr>
                <a:schemeClr val="dk1"/>
              </a:buClr>
              <a:buSzPts val="2200"/>
              <a:buChar char="–"/>
            </a:pPr>
            <a:r>
              <a:rPr lang="en-US" sz="2200"/>
              <a:t>User input (mouse, keyboard)</a:t>
            </a:r>
            <a:endParaRPr/>
          </a:p>
          <a:p>
            <a:pPr marL="692150" lvl="1" indent="-347663" algn="l" rtl="0">
              <a:lnSpc>
                <a:spcPct val="80000"/>
              </a:lnSpc>
              <a:spcBef>
                <a:spcPts val="440"/>
              </a:spcBef>
              <a:spcAft>
                <a:spcPts val="0"/>
              </a:spcAft>
              <a:buClr>
                <a:schemeClr val="dk1"/>
              </a:buClr>
              <a:buSzPts val="2200"/>
              <a:buChar char="–"/>
            </a:pPr>
            <a:r>
              <a:rPr lang="en-US" sz="2200"/>
              <a:t>Animation (render many frames)</a:t>
            </a:r>
            <a:endParaRPr/>
          </a:p>
          <a:p>
            <a:pPr marL="692150" lvl="1" indent="-207962" algn="l" rtl="0">
              <a:lnSpc>
                <a:spcPct val="80000"/>
              </a:lnSpc>
              <a:spcBef>
                <a:spcPts val="440"/>
              </a:spcBef>
              <a:spcAft>
                <a:spcPts val="0"/>
              </a:spcAft>
              <a:buClr>
                <a:schemeClr val="dk1"/>
              </a:buClr>
              <a:buSzPts val="2200"/>
              <a:buNone/>
            </a:pPr>
            <a:endParaRPr sz="2200"/>
          </a:p>
          <a:p>
            <a:pPr marL="342900" lvl="0" indent="-342900" algn="l" rtl="0">
              <a:lnSpc>
                <a:spcPct val="80000"/>
              </a:lnSpc>
              <a:spcBef>
                <a:spcPts val="480"/>
              </a:spcBef>
              <a:spcAft>
                <a:spcPts val="0"/>
              </a:spcAft>
              <a:buClr>
                <a:schemeClr val="dk1"/>
              </a:buClr>
              <a:buSzPts val="2400"/>
              <a:buChar char="•"/>
            </a:pPr>
            <a:r>
              <a:rPr lang="en-US" sz="2400"/>
              <a:t>“Register” callbacks with GLUT</a:t>
            </a:r>
            <a:endParaRPr/>
          </a:p>
          <a:p>
            <a:pPr marL="692150" lvl="1" indent="-347663" algn="l" rtl="0">
              <a:lnSpc>
                <a:spcPct val="80000"/>
              </a:lnSpc>
              <a:spcBef>
                <a:spcPts val="440"/>
              </a:spcBef>
              <a:spcAft>
                <a:spcPts val="0"/>
              </a:spcAft>
              <a:buClr>
                <a:srgbClr val="000099"/>
              </a:buClr>
              <a:buSzPts val="2200"/>
              <a:buChar char="–"/>
            </a:pPr>
            <a:r>
              <a:rPr lang="en-US" sz="2200">
                <a:solidFill>
                  <a:srgbClr val="000099"/>
                </a:solidFill>
              </a:rPr>
              <a:t>glutDisplayFunc( my_display_func );</a:t>
            </a:r>
            <a:endParaRPr/>
          </a:p>
          <a:p>
            <a:pPr marL="692150" lvl="1" indent="-347663" algn="l" rtl="0">
              <a:lnSpc>
                <a:spcPct val="80000"/>
              </a:lnSpc>
              <a:spcBef>
                <a:spcPts val="440"/>
              </a:spcBef>
              <a:spcAft>
                <a:spcPts val="0"/>
              </a:spcAft>
              <a:buClr>
                <a:srgbClr val="000099"/>
              </a:buClr>
              <a:buSzPts val="2200"/>
              <a:buChar char="–"/>
            </a:pPr>
            <a:r>
              <a:rPr lang="en-US" sz="2200">
                <a:solidFill>
                  <a:srgbClr val="000099"/>
                </a:solidFill>
              </a:rPr>
              <a:t>glutIdleFunc( my_idle_func );</a:t>
            </a:r>
            <a:endParaRPr/>
          </a:p>
          <a:p>
            <a:pPr marL="692150" lvl="1" indent="-347663" algn="l" rtl="0">
              <a:lnSpc>
                <a:spcPct val="80000"/>
              </a:lnSpc>
              <a:spcBef>
                <a:spcPts val="440"/>
              </a:spcBef>
              <a:spcAft>
                <a:spcPts val="0"/>
              </a:spcAft>
              <a:buClr>
                <a:srgbClr val="000099"/>
              </a:buClr>
              <a:buSzPts val="2200"/>
              <a:buChar char="–"/>
            </a:pPr>
            <a:r>
              <a:rPr lang="en-US" sz="2200">
                <a:solidFill>
                  <a:srgbClr val="000099"/>
                </a:solidFill>
              </a:rPr>
              <a:t>glutKeyboardFunc( my_key_events_func );</a:t>
            </a:r>
            <a:endParaRPr/>
          </a:p>
          <a:p>
            <a:pPr marL="692150" lvl="1" indent="-347663" algn="l" rtl="0">
              <a:lnSpc>
                <a:spcPct val="80000"/>
              </a:lnSpc>
              <a:spcBef>
                <a:spcPts val="440"/>
              </a:spcBef>
              <a:spcAft>
                <a:spcPts val="0"/>
              </a:spcAft>
              <a:buClr>
                <a:srgbClr val="000099"/>
              </a:buClr>
              <a:buSzPts val="2200"/>
              <a:buChar char="–"/>
            </a:pPr>
            <a:r>
              <a:rPr lang="en-US" sz="2200">
                <a:solidFill>
                  <a:srgbClr val="000099"/>
                </a:solidFill>
              </a:rPr>
              <a:t>glutMouseFunc ( my_mouse_events_func );</a:t>
            </a:r>
            <a:endParaRPr sz="2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Event Queue </a:t>
            </a:r>
            <a:endParaRPr/>
          </a:p>
        </p:txBody>
      </p:sp>
      <p:grpSp>
        <p:nvGrpSpPr>
          <p:cNvPr id="446" name="Google Shape;446;p53"/>
          <p:cNvGrpSpPr/>
          <p:nvPr/>
        </p:nvGrpSpPr>
        <p:grpSpPr>
          <a:xfrm>
            <a:off x="2209800" y="2971800"/>
            <a:ext cx="2362200" cy="457200"/>
            <a:chOff x="384" y="1872"/>
            <a:chExt cx="2352" cy="192"/>
          </a:xfrm>
        </p:grpSpPr>
        <p:sp>
          <p:nvSpPr>
            <p:cNvPr id="447" name="Google Shape;447;p53"/>
            <p:cNvSpPr/>
            <p:nvPr/>
          </p:nvSpPr>
          <p:spPr>
            <a:xfrm>
              <a:off x="624" y="1872"/>
              <a:ext cx="1920" cy="192"/>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48" name="Google Shape;448;p53"/>
            <p:cNvCxnSpPr/>
            <p:nvPr/>
          </p:nvCxnSpPr>
          <p:spPr>
            <a:xfrm>
              <a:off x="864"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49" name="Google Shape;449;p53"/>
            <p:cNvCxnSpPr/>
            <p:nvPr/>
          </p:nvCxnSpPr>
          <p:spPr>
            <a:xfrm>
              <a:off x="1056"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0" name="Google Shape;450;p53"/>
            <p:cNvCxnSpPr/>
            <p:nvPr/>
          </p:nvCxnSpPr>
          <p:spPr>
            <a:xfrm>
              <a:off x="1248"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1" name="Google Shape;451;p53"/>
            <p:cNvCxnSpPr/>
            <p:nvPr/>
          </p:nvCxnSpPr>
          <p:spPr>
            <a:xfrm>
              <a:off x="1440"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2" name="Google Shape;452;p53"/>
            <p:cNvCxnSpPr/>
            <p:nvPr/>
          </p:nvCxnSpPr>
          <p:spPr>
            <a:xfrm>
              <a:off x="1632"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3" name="Google Shape;453;p53"/>
            <p:cNvCxnSpPr/>
            <p:nvPr/>
          </p:nvCxnSpPr>
          <p:spPr>
            <a:xfrm>
              <a:off x="1824"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4" name="Google Shape;454;p53"/>
            <p:cNvCxnSpPr/>
            <p:nvPr/>
          </p:nvCxnSpPr>
          <p:spPr>
            <a:xfrm>
              <a:off x="2016"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5" name="Google Shape;455;p53"/>
            <p:cNvCxnSpPr/>
            <p:nvPr/>
          </p:nvCxnSpPr>
          <p:spPr>
            <a:xfrm>
              <a:off x="2208"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6" name="Google Shape;456;p53"/>
            <p:cNvCxnSpPr/>
            <p:nvPr/>
          </p:nvCxnSpPr>
          <p:spPr>
            <a:xfrm>
              <a:off x="2400" y="1872"/>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457" name="Google Shape;457;p53"/>
            <p:cNvCxnSpPr/>
            <p:nvPr/>
          </p:nvCxnSpPr>
          <p:spPr>
            <a:xfrm rot="10800000">
              <a:off x="384" y="2064"/>
              <a:ext cx="240" cy="0"/>
            </a:xfrm>
            <a:prstGeom prst="straightConnector1">
              <a:avLst/>
            </a:prstGeom>
            <a:noFill/>
            <a:ln w="9525" cap="flat" cmpd="sng">
              <a:solidFill>
                <a:schemeClr val="dk1"/>
              </a:solidFill>
              <a:prstDash val="solid"/>
              <a:miter lim="800000"/>
              <a:headEnd type="none" w="med" len="med"/>
              <a:tailEnd type="none" w="med" len="med"/>
            </a:ln>
          </p:spPr>
        </p:cxnSp>
        <p:cxnSp>
          <p:nvCxnSpPr>
            <p:cNvPr id="458" name="Google Shape;458;p53"/>
            <p:cNvCxnSpPr/>
            <p:nvPr/>
          </p:nvCxnSpPr>
          <p:spPr>
            <a:xfrm rot="10800000">
              <a:off x="384" y="1872"/>
              <a:ext cx="240" cy="0"/>
            </a:xfrm>
            <a:prstGeom prst="straightConnector1">
              <a:avLst/>
            </a:prstGeom>
            <a:noFill/>
            <a:ln w="9525" cap="flat" cmpd="sng">
              <a:solidFill>
                <a:schemeClr val="dk1"/>
              </a:solidFill>
              <a:prstDash val="solid"/>
              <a:miter lim="800000"/>
              <a:headEnd type="none" w="med" len="med"/>
              <a:tailEnd type="none" w="med" len="med"/>
            </a:ln>
          </p:spPr>
        </p:cxnSp>
        <p:cxnSp>
          <p:nvCxnSpPr>
            <p:cNvPr id="459" name="Google Shape;459;p53"/>
            <p:cNvCxnSpPr/>
            <p:nvPr/>
          </p:nvCxnSpPr>
          <p:spPr>
            <a:xfrm rot="10800000">
              <a:off x="2496" y="1872"/>
              <a:ext cx="240" cy="0"/>
            </a:xfrm>
            <a:prstGeom prst="straightConnector1">
              <a:avLst/>
            </a:prstGeom>
            <a:noFill/>
            <a:ln w="9525" cap="flat" cmpd="sng">
              <a:solidFill>
                <a:schemeClr val="dk1"/>
              </a:solidFill>
              <a:prstDash val="solid"/>
              <a:miter lim="800000"/>
              <a:headEnd type="none" w="med" len="med"/>
              <a:tailEnd type="none" w="med" len="med"/>
            </a:ln>
          </p:spPr>
        </p:cxnSp>
        <p:cxnSp>
          <p:nvCxnSpPr>
            <p:cNvPr id="460" name="Google Shape;460;p53"/>
            <p:cNvCxnSpPr/>
            <p:nvPr/>
          </p:nvCxnSpPr>
          <p:spPr>
            <a:xfrm rot="10800000">
              <a:off x="2496" y="2064"/>
              <a:ext cx="240" cy="0"/>
            </a:xfrm>
            <a:prstGeom prst="straightConnector1">
              <a:avLst/>
            </a:prstGeom>
            <a:noFill/>
            <a:ln w="9525" cap="flat" cmpd="sng">
              <a:solidFill>
                <a:schemeClr val="dk1"/>
              </a:solidFill>
              <a:prstDash val="solid"/>
              <a:miter lim="800000"/>
              <a:headEnd type="none" w="med" len="med"/>
              <a:tailEnd type="none" w="med" len="med"/>
            </a:ln>
          </p:spPr>
        </p:cxnSp>
      </p:grpSp>
      <p:sp>
        <p:nvSpPr>
          <p:cNvPr id="461" name="Google Shape;461;p53"/>
          <p:cNvSpPr txBox="1"/>
          <p:nvPr/>
        </p:nvSpPr>
        <p:spPr>
          <a:xfrm>
            <a:off x="2133600" y="2362200"/>
            <a:ext cx="1662113"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ahoma"/>
                <a:ea typeface="Tahoma"/>
                <a:cs typeface="Tahoma"/>
                <a:sym typeface="Tahoma"/>
              </a:rPr>
              <a:t>Event queue </a:t>
            </a:r>
            <a:endParaRPr/>
          </a:p>
        </p:txBody>
      </p:sp>
      <p:cxnSp>
        <p:nvCxnSpPr>
          <p:cNvPr id="462" name="Google Shape;462;p53"/>
          <p:cNvCxnSpPr/>
          <p:nvPr/>
        </p:nvCxnSpPr>
        <p:spPr>
          <a:xfrm flipH="1">
            <a:off x="4800600" y="2286000"/>
            <a:ext cx="1143000" cy="609600"/>
          </a:xfrm>
          <a:prstGeom prst="straightConnector1">
            <a:avLst/>
          </a:prstGeom>
          <a:noFill/>
          <a:ln w="9525" cap="flat" cmpd="sng">
            <a:solidFill>
              <a:schemeClr val="dk1"/>
            </a:solidFill>
            <a:prstDash val="solid"/>
            <a:miter lim="800000"/>
            <a:headEnd type="none" w="med" len="med"/>
            <a:tailEnd type="triangle" w="med" len="med"/>
          </a:ln>
        </p:spPr>
      </p:cxnSp>
      <p:sp>
        <p:nvSpPr>
          <p:cNvPr id="463" name="Google Shape;463;p53"/>
          <p:cNvSpPr txBox="1"/>
          <p:nvPr/>
        </p:nvSpPr>
        <p:spPr>
          <a:xfrm>
            <a:off x="6080125" y="1938338"/>
            <a:ext cx="14478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Keyboard</a:t>
            </a:r>
            <a:endParaRPr/>
          </a:p>
        </p:txBody>
      </p:sp>
      <p:cxnSp>
        <p:nvCxnSpPr>
          <p:cNvPr id="464" name="Google Shape;464;p53"/>
          <p:cNvCxnSpPr/>
          <p:nvPr/>
        </p:nvCxnSpPr>
        <p:spPr>
          <a:xfrm rot="10800000">
            <a:off x="4800600" y="3124200"/>
            <a:ext cx="1143000" cy="0"/>
          </a:xfrm>
          <a:prstGeom prst="straightConnector1">
            <a:avLst/>
          </a:prstGeom>
          <a:noFill/>
          <a:ln w="9525" cap="flat" cmpd="sng">
            <a:solidFill>
              <a:schemeClr val="dk1"/>
            </a:solidFill>
            <a:prstDash val="solid"/>
            <a:miter lim="800000"/>
            <a:headEnd type="none" w="med" len="med"/>
            <a:tailEnd type="triangle" w="med" len="med"/>
          </a:ln>
        </p:spPr>
      </p:cxnSp>
      <p:sp>
        <p:nvSpPr>
          <p:cNvPr id="465" name="Google Shape;465;p53"/>
          <p:cNvSpPr txBox="1"/>
          <p:nvPr/>
        </p:nvSpPr>
        <p:spPr>
          <a:xfrm>
            <a:off x="6080125" y="2852738"/>
            <a:ext cx="105092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Mouse</a:t>
            </a:r>
            <a:endParaRPr/>
          </a:p>
        </p:txBody>
      </p:sp>
      <p:cxnSp>
        <p:nvCxnSpPr>
          <p:cNvPr id="466" name="Google Shape;466;p53"/>
          <p:cNvCxnSpPr/>
          <p:nvPr/>
        </p:nvCxnSpPr>
        <p:spPr>
          <a:xfrm rot="10800000">
            <a:off x="4800600" y="3352800"/>
            <a:ext cx="1066800" cy="533400"/>
          </a:xfrm>
          <a:prstGeom prst="straightConnector1">
            <a:avLst/>
          </a:prstGeom>
          <a:noFill/>
          <a:ln w="9525" cap="flat" cmpd="sng">
            <a:solidFill>
              <a:schemeClr val="dk1"/>
            </a:solidFill>
            <a:prstDash val="solid"/>
            <a:miter lim="800000"/>
            <a:headEnd type="none" w="med" len="med"/>
            <a:tailEnd type="triangle" w="med" len="med"/>
          </a:ln>
        </p:spPr>
      </p:cxnSp>
      <p:sp>
        <p:nvSpPr>
          <p:cNvPr id="467" name="Google Shape;467;p53"/>
          <p:cNvSpPr txBox="1"/>
          <p:nvPr/>
        </p:nvSpPr>
        <p:spPr>
          <a:xfrm>
            <a:off x="6080125" y="3614738"/>
            <a:ext cx="1354138"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Window </a:t>
            </a:r>
            <a:endParaRPr/>
          </a:p>
        </p:txBody>
      </p:sp>
      <p:sp>
        <p:nvSpPr>
          <p:cNvPr id="468" name="Google Shape;468;p53"/>
          <p:cNvSpPr txBox="1"/>
          <p:nvPr/>
        </p:nvSpPr>
        <p:spPr>
          <a:xfrm>
            <a:off x="6324600" y="2286000"/>
            <a:ext cx="52546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a:t>
            </a:r>
            <a:endParaRPr/>
          </a:p>
        </p:txBody>
      </p:sp>
      <p:sp>
        <p:nvSpPr>
          <p:cNvPr id="469" name="Google Shape;469;p53"/>
          <p:cNvSpPr txBox="1"/>
          <p:nvPr/>
        </p:nvSpPr>
        <p:spPr>
          <a:xfrm>
            <a:off x="762000" y="4495800"/>
            <a:ext cx="1798638" cy="1069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Mouse_callback() </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p:txBody>
      </p:sp>
      <p:sp>
        <p:nvSpPr>
          <p:cNvPr id="470" name="Google Shape;470;p53"/>
          <p:cNvSpPr txBox="1"/>
          <p:nvPr/>
        </p:nvSpPr>
        <p:spPr>
          <a:xfrm>
            <a:off x="2773363" y="4492625"/>
            <a:ext cx="2020887" cy="1069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Keypress_callback() </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p:txBody>
      </p:sp>
      <p:sp>
        <p:nvSpPr>
          <p:cNvPr id="471" name="Google Shape;471;p53"/>
          <p:cNvSpPr txBox="1"/>
          <p:nvPr/>
        </p:nvSpPr>
        <p:spPr>
          <a:xfrm>
            <a:off x="4953000" y="4572000"/>
            <a:ext cx="1905000" cy="1069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window_callback() </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a:t>
            </a:r>
            <a:endParaRPr/>
          </a:p>
        </p:txBody>
      </p:sp>
      <p:cxnSp>
        <p:nvCxnSpPr>
          <p:cNvPr id="472" name="Google Shape;472;p53"/>
          <p:cNvCxnSpPr/>
          <p:nvPr/>
        </p:nvCxnSpPr>
        <p:spPr>
          <a:xfrm>
            <a:off x="3209925" y="3429000"/>
            <a:ext cx="419100" cy="785813"/>
          </a:xfrm>
          <a:prstGeom prst="straightConnector1">
            <a:avLst/>
          </a:prstGeom>
          <a:noFill/>
          <a:ln w="9525" cap="flat" cmpd="sng">
            <a:solidFill>
              <a:schemeClr val="dk1"/>
            </a:solidFill>
            <a:prstDash val="dash"/>
            <a:miter lim="800000"/>
            <a:headEnd type="none" w="med" len="med"/>
            <a:tailEnd type="triangle" w="med" len="med"/>
          </a:ln>
        </p:spPr>
      </p:cxnSp>
      <p:cxnSp>
        <p:nvCxnSpPr>
          <p:cNvPr id="473" name="Google Shape;473;p53"/>
          <p:cNvCxnSpPr/>
          <p:nvPr/>
        </p:nvCxnSpPr>
        <p:spPr>
          <a:xfrm flipH="1">
            <a:off x="2066925" y="3429000"/>
            <a:ext cx="933450" cy="704850"/>
          </a:xfrm>
          <a:prstGeom prst="straightConnector1">
            <a:avLst/>
          </a:prstGeom>
          <a:noFill/>
          <a:ln w="9525" cap="flat" cmpd="sng">
            <a:solidFill>
              <a:schemeClr val="dk1"/>
            </a:solidFill>
            <a:prstDash val="dash"/>
            <a:miter lim="800000"/>
            <a:headEnd type="none" w="med" len="med"/>
            <a:tailEnd type="triangle" w="med" len="med"/>
          </a:ln>
        </p:spPr>
      </p:cxnSp>
      <p:cxnSp>
        <p:nvCxnSpPr>
          <p:cNvPr id="474" name="Google Shape;474;p53"/>
          <p:cNvCxnSpPr/>
          <p:nvPr/>
        </p:nvCxnSpPr>
        <p:spPr>
          <a:xfrm>
            <a:off x="3924300" y="3429000"/>
            <a:ext cx="1028700" cy="771525"/>
          </a:xfrm>
          <a:prstGeom prst="straightConnector1">
            <a:avLst/>
          </a:prstGeom>
          <a:noFill/>
          <a:ln w="9525" cap="flat" cmpd="sng">
            <a:solidFill>
              <a:schemeClr val="dk1"/>
            </a:solidFill>
            <a:prstDash val="dash"/>
            <a:miter lim="800000"/>
            <a:headEnd type="none" w="med" len="med"/>
            <a:tailEnd type="triangle" w="med" len="med"/>
          </a:ln>
        </p:spPr>
      </p:cxnSp>
      <p:sp>
        <p:nvSpPr>
          <p:cNvPr id="475" name="Google Shape;475;p53"/>
          <p:cNvSpPr/>
          <p:nvPr/>
        </p:nvSpPr>
        <p:spPr>
          <a:xfrm>
            <a:off x="685800" y="4419600"/>
            <a:ext cx="1828800" cy="15240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53"/>
          <p:cNvSpPr/>
          <p:nvPr/>
        </p:nvSpPr>
        <p:spPr>
          <a:xfrm>
            <a:off x="2819400" y="4419600"/>
            <a:ext cx="1828800" cy="15240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53"/>
          <p:cNvSpPr/>
          <p:nvPr/>
        </p:nvSpPr>
        <p:spPr>
          <a:xfrm>
            <a:off x="4953000" y="4419600"/>
            <a:ext cx="1828800" cy="15240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53"/>
          <p:cNvSpPr txBox="1"/>
          <p:nvPr/>
        </p:nvSpPr>
        <p:spPr>
          <a:xfrm>
            <a:off x="457200" y="2895600"/>
            <a:ext cx="170497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MainLoop()</a:t>
            </a:r>
            <a:endParaRPr/>
          </a:p>
        </p:txBody>
      </p:sp>
      <p:sp>
        <p:nvSpPr>
          <p:cNvPr id="479" name="Google Shape;479;p53"/>
          <p:cNvSpPr/>
          <p:nvPr/>
        </p:nvSpPr>
        <p:spPr>
          <a:xfrm>
            <a:off x="2457450" y="2976563"/>
            <a:ext cx="233363" cy="45243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53"/>
          <p:cNvSpPr/>
          <p:nvPr/>
        </p:nvSpPr>
        <p:spPr>
          <a:xfrm>
            <a:off x="2676525" y="2976563"/>
            <a:ext cx="233363" cy="45243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53"/>
          <p:cNvSpPr/>
          <p:nvPr/>
        </p:nvSpPr>
        <p:spPr>
          <a:xfrm>
            <a:off x="3109913" y="2976563"/>
            <a:ext cx="233362" cy="452437"/>
          </a:xfrm>
          <a:prstGeom prst="rect">
            <a:avLst/>
          </a:prstGeom>
          <a:solidFill>
            <a:srgbClr val="33CC33"/>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53"/>
          <p:cNvSpPr/>
          <p:nvPr/>
        </p:nvSpPr>
        <p:spPr>
          <a:xfrm>
            <a:off x="2900363" y="2976563"/>
            <a:ext cx="233362" cy="452437"/>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53"/>
          <p:cNvSpPr/>
          <p:nvPr/>
        </p:nvSpPr>
        <p:spPr>
          <a:xfrm>
            <a:off x="3343275" y="2976563"/>
            <a:ext cx="233363" cy="45243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53"/>
          <p:cNvSpPr/>
          <p:nvPr/>
        </p:nvSpPr>
        <p:spPr>
          <a:xfrm>
            <a:off x="3567113" y="2976563"/>
            <a:ext cx="233362" cy="45243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53"/>
          <p:cNvSpPr/>
          <p:nvPr/>
        </p:nvSpPr>
        <p:spPr>
          <a:xfrm>
            <a:off x="3795713" y="2976563"/>
            <a:ext cx="233362" cy="452437"/>
          </a:xfrm>
          <a:prstGeom prst="rect">
            <a:avLst/>
          </a:prstGeom>
          <a:solidFill>
            <a:srgbClr val="00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53"/>
          <p:cNvSpPr/>
          <p:nvPr/>
        </p:nvSpPr>
        <p:spPr>
          <a:xfrm>
            <a:off x="4014788" y="2976563"/>
            <a:ext cx="233362" cy="45243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53"/>
          <p:cNvSpPr/>
          <p:nvPr/>
        </p:nvSpPr>
        <p:spPr>
          <a:xfrm>
            <a:off x="4238625" y="2976563"/>
            <a:ext cx="233363" cy="452437"/>
          </a:xfrm>
          <a:prstGeom prst="rect">
            <a:avLst/>
          </a:prstGeom>
          <a:solidFill>
            <a:srgbClr val="33CC33"/>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53"/>
          <p:cNvSpPr/>
          <p:nvPr/>
        </p:nvSpPr>
        <p:spPr>
          <a:xfrm>
            <a:off x="4957763" y="4210050"/>
            <a:ext cx="1824037" cy="214313"/>
          </a:xfrm>
          <a:prstGeom prst="rect">
            <a:avLst/>
          </a:prstGeom>
          <a:solidFill>
            <a:srgbClr val="00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53"/>
          <p:cNvSpPr/>
          <p:nvPr/>
        </p:nvSpPr>
        <p:spPr>
          <a:xfrm>
            <a:off x="2824163" y="4210050"/>
            <a:ext cx="1824037" cy="214313"/>
          </a:xfrm>
          <a:prstGeom prst="rect">
            <a:avLst/>
          </a:prstGeom>
          <a:solidFill>
            <a:srgbClr val="33CC33"/>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53"/>
          <p:cNvSpPr/>
          <p:nvPr/>
        </p:nvSpPr>
        <p:spPr>
          <a:xfrm>
            <a:off x="690563" y="4210050"/>
            <a:ext cx="1824037" cy="214313"/>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91" name="Google Shape;491;p53"/>
          <p:cNvCxnSpPr/>
          <p:nvPr/>
        </p:nvCxnSpPr>
        <p:spPr>
          <a:xfrm flipH="1">
            <a:off x="3781425" y="3486150"/>
            <a:ext cx="542925" cy="704850"/>
          </a:xfrm>
          <a:prstGeom prst="straightConnector1">
            <a:avLst/>
          </a:prstGeom>
          <a:noFill/>
          <a:ln w="9525" cap="flat" cmpd="sng">
            <a:solidFill>
              <a:schemeClr val="dk1"/>
            </a:solidFill>
            <a:prstDash val="dash"/>
            <a:miter lim="800000"/>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Coordinate Reference Frames</a:t>
            </a:r>
            <a:endParaRPr/>
          </a:p>
        </p:txBody>
      </p:sp>
      <p:sp>
        <p:nvSpPr>
          <p:cNvPr id="497" name="Google Shape;497;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To </a:t>
            </a:r>
            <a:r>
              <a:rPr lang="en-US" u="sng"/>
              <a:t>describe a picture - </a:t>
            </a:r>
            <a:r>
              <a:rPr lang="en-US"/>
              <a:t>Cartesian coordinate system, called the </a:t>
            </a:r>
            <a:r>
              <a:rPr lang="en-US" i="1" u="sng">
                <a:solidFill>
                  <a:srgbClr val="FF0000"/>
                </a:solidFill>
              </a:rPr>
              <a:t>world-coordinate reference frame</a:t>
            </a:r>
            <a:r>
              <a:rPr lang="en-US" i="1"/>
              <a:t>, which could be either two dimensional </a:t>
            </a:r>
            <a:r>
              <a:rPr lang="en-US"/>
              <a:t>or three-dimensional.</a:t>
            </a:r>
            <a:endParaRPr/>
          </a:p>
          <a:p>
            <a:pPr marL="342900" lvl="0" indent="-342900" algn="l" rtl="0">
              <a:spcBef>
                <a:spcPts val="640"/>
              </a:spcBef>
              <a:spcAft>
                <a:spcPts val="0"/>
              </a:spcAft>
              <a:buClr>
                <a:schemeClr val="dk1"/>
              </a:buClr>
              <a:buSzPts val="3200"/>
              <a:buChar char="•"/>
            </a:pPr>
            <a:r>
              <a:rPr lang="en-US"/>
              <a:t>To </a:t>
            </a:r>
            <a:r>
              <a:rPr lang="en-US" u="sng"/>
              <a:t>describe the objects in our picture  </a:t>
            </a:r>
            <a:r>
              <a:rPr lang="en-US"/>
              <a:t>-  give geometric specifications in terms of positions in </a:t>
            </a:r>
            <a:r>
              <a:rPr lang="en-US" u="sng">
                <a:solidFill>
                  <a:srgbClr val="FF0000"/>
                </a:solidFill>
              </a:rPr>
              <a:t>world coordinates</a:t>
            </a:r>
            <a:r>
              <a:rPr lang="en-US"/>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55" descr="Image result for world coordinate system in computer graphics"/>
          <p:cNvPicPr preferRelativeResize="0"/>
          <p:nvPr/>
        </p:nvPicPr>
        <p:blipFill rotWithShape="1">
          <a:blip r:embed="rId3">
            <a:alphaModFix/>
          </a:blip>
          <a:srcRect/>
          <a:stretch/>
        </p:blipFill>
        <p:spPr>
          <a:xfrm>
            <a:off x="533400" y="914400"/>
            <a:ext cx="8001000" cy="4648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Coordinate Reference Frames</a:t>
            </a:r>
            <a:endParaRPr/>
          </a:p>
        </p:txBody>
      </p:sp>
      <p:sp>
        <p:nvSpPr>
          <p:cNvPr id="508" name="Google Shape;508;p56"/>
          <p:cNvSpPr txBox="1">
            <a:spLocks noGrp="1"/>
          </p:cNvSpPr>
          <p:nvPr>
            <p:ph type="body" idx="1"/>
          </p:nvPr>
        </p:nvSpPr>
        <p:spPr>
          <a:xfrm>
            <a:off x="304800" y="1295400"/>
            <a:ext cx="83820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b="1"/>
              <a:t>Screen Coordinates</a:t>
            </a:r>
            <a:endParaRPr/>
          </a:p>
          <a:p>
            <a:pPr marL="342900" lvl="0" indent="-342900" algn="l" rtl="0">
              <a:spcBef>
                <a:spcPts val="640"/>
              </a:spcBef>
              <a:spcAft>
                <a:spcPts val="0"/>
              </a:spcAft>
              <a:buClr>
                <a:schemeClr val="dk1"/>
              </a:buClr>
              <a:buSzPts val="3200"/>
              <a:buChar char="•"/>
            </a:pPr>
            <a:r>
              <a:rPr lang="en-US"/>
              <a:t>Locations on a video monitor are referenced in integer </a:t>
            </a:r>
            <a:r>
              <a:rPr lang="en-US" b="1"/>
              <a:t>screen coordinates, </a:t>
            </a:r>
            <a:r>
              <a:rPr lang="en-US"/>
              <a:t>which</a:t>
            </a:r>
            <a:r>
              <a:rPr lang="en-US" b="1"/>
              <a:t> </a:t>
            </a:r>
            <a:r>
              <a:rPr lang="en-US"/>
              <a:t>correspond to the pixel positions in the frame buffer. </a:t>
            </a:r>
            <a:endParaRPr/>
          </a:p>
          <a:p>
            <a:pPr marL="342900" lvl="0" indent="-342900" algn="l" rtl="0">
              <a:spcBef>
                <a:spcPts val="640"/>
              </a:spcBef>
              <a:spcAft>
                <a:spcPts val="0"/>
              </a:spcAft>
              <a:buClr>
                <a:schemeClr val="dk1"/>
              </a:buClr>
              <a:buSzPts val="3200"/>
              <a:buChar char="•"/>
            </a:pPr>
            <a:r>
              <a:rPr lang="en-US"/>
              <a:t>Pixel coordinate values give the </a:t>
            </a:r>
            <a:r>
              <a:rPr lang="en-US" i="1"/>
              <a:t>scan line number (the y value) and the column number (the x value along a </a:t>
            </a:r>
            <a:r>
              <a:rPr lang="en-US"/>
              <a:t>scan line).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Coordinate Reference Frames</a:t>
            </a:r>
            <a:endParaRPr/>
          </a:p>
        </p:txBody>
      </p:sp>
      <p:sp>
        <p:nvSpPr>
          <p:cNvPr id="514" name="Google Shape;514;p57"/>
          <p:cNvSpPr txBox="1">
            <a:spLocks noGrp="1"/>
          </p:cNvSpPr>
          <p:nvPr>
            <p:ph type="body" idx="1"/>
          </p:nvPr>
        </p:nvSpPr>
        <p:spPr>
          <a:xfrm>
            <a:off x="304800" y="1295400"/>
            <a:ext cx="83820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None/>
            </a:pPr>
            <a:r>
              <a:rPr lang="en-US" b="1"/>
              <a:t>Screen Coordinates</a:t>
            </a:r>
            <a:endParaRPr/>
          </a:p>
          <a:p>
            <a:pPr marL="342900" lvl="0" indent="-342900" algn="l" rtl="0">
              <a:spcBef>
                <a:spcPts val="640"/>
              </a:spcBef>
              <a:spcAft>
                <a:spcPts val="0"/>
              </a:spcAft>
              <a:buClr>
                <a:srgbClr val="FF0000"/>
              </a:buClr>
              <a:buSzPts val="3200"/>
              <a:buChar char="•"/>
            </a:pPr>
            <a:r>
              <a:rPr lang="en-US" u="sng">
                <a:solidFill>
                  <a:srgbClr val="FF0000"/>
                </a:solidFill>
              </a:rPr>
              <a:t>Hardware processes will </a:t>
            </a:r>
            <a:r>
              <a:rPr lang="en-US"/>
              <a:t>address pixel positions with respect to the top-left corner of the screen. </a:t>
            </a:r>
            <a:endParaRPr/>
          </a:p>
          <a:p>
            <a:pPr marL="342900" lvl="0" indent="-342900" algn="l" rtl="0">
              <a:spcBef>
                <a:spcPts val="640"/>
              </a:spcBef>
              <a:spcAft>
                <a:spcPts val="0"/>
              </a:spcAft>
              <a:buClr>
                <a:schemeClr val="dk1"/>
              </a:buClr>
              <a:buSzPts val="3200"/>
              <a:buChar char="•"/>
            </a:pPr>
            <a:r>
              <a:rPr lang="en-US"/>
              <a:t>Scan lines are then referenced from 0, at the top of the screen, to some integer value, </a:t>
            </a:r>
            <a:r>
              <a:rPr lang="en-US" i="1"/>
              <a:t>ymax, at the </a:t>
            </a:r>
            <a:r>
              <a:rPr lang="en-US"/>
              <a:t>bottom of the screen, and pixel positions along each scan line are numbered from 0 to </a:t>
            </a:r>
            <a:r>
              <a:rPr lang="en-US" i="1"/>
              <a:t>xmax, left to right.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Coordinate Reference Frames</a:t>
            </a:r>
            <a:endParaRPr/>
          </a:p>
        </p:txBody>
      </p:sp>
      <p:sp>
        <p:nvSpPr>
          <p:cNvPr id="520" name="Google Shape;520;p5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FF0000"/>
              </a:buClr>
              <a:buSzPts val="3200"/>
              <a:buChar char="•"/>
            </a:pPr>
            <a:r>
              <a:rPr lang="en-US">
                <a:solidFill>
                  <a:srgbClr val="FF0000"/>
                </a:solidFill>
              </a:rPr>
              <a:t>Software commands</a:t>
            </a:r>
            <a:r>
              <a:rPr lang="en-US"/>
              <a:t>, we can set up any convenient reference frame for screen positions. </a:t>
            </a:r>
            <a:endParaRPr/>
          </a:p>
          <a:p>
            <a:pPr marL="342900" lvl="0" indent="-342900" algn="l" rtl="0">
              <a:spcBef>
                <a:spcPts val="640"/>
              </a:spcBef>
              <a:spcAft>
                <a:spcPts val="0"/>
              </a:spcAft>
              <a:buClr>
                <a:schemeClr val="dk1"/>
              </a:buClr>
              <a:buSzPts val="3200"/>
              <a:buChar char="•"/>
            </a:pPr>
            <a:r>
              <a:rPr lang="en-US"/>
              <a:t>For example, we could specify an integer range for screen positions with the coordinate origin at the lower-left of a screen area or we could use non integer Cartesian values for a picture description. </a:t>
            </a: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pic>
        <p:nvPicPr>
          <p:cNvPr id="521" name="Google Shape;521;p58"/>
          <p:cNvPicPr preferRelativeResize="0"/>
          <p:nvPr/>
        </p:nvPicPr>
        <p:blipFill rotWithShape="1">
          <a:blip r:embed="rId3">
            <a:alphaModFix/>
          </a:blip>
          <a:srcRect/>
          <a:stretch/>
        </p:blipFill>
        <p:spPr>
          <a:xfrm>
            <a:off x="6781800" y="5105400"/>
            <a:ext cx="2057400" cy="1752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Coordinate Reference Frames</a:t>
            </a:r>
            <a:endParaRPr/>
          </a:p>
        </p:txBody>
      </p:sp>
      <p:sp>
        <p:nvSpPr>
          <p:cNvPr id="527" name="Google Shape;527;p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Once pixel positions have been identified for an object, the appropriate color values must be stored in the frame buffer. </a:t>
            </a:r>
            <a:endParaRPr/>
          </a:p>
          <a:p>
            <a:pPr marL="342900" lvl="0" indent="-342900" algn="l" rtl="0">
              <a:spcBef>
                <a:spcPts val="640"/>
              </a:spcBef>
              <a:spcAft>
                <a:spcPts val="0"/>
              </a:spcAft>
              <a:buClr>
                <a:schemeClr val="dk1"/>
              </a:buClr>
              <a:buSzPts val="3200"/>
              <a:buChar char="•"/>
            </a:pPr>
            <a:r>
              <a:rPr lang="en-US"/>
              <a:t>Low-level procedure of  the form</a:t>
            </a:r>
            <a:endParaRPr/>
          </a:p>
          <a:p>
            <a:pPr marL="742950" lvl="1" indent="-285750" algn="l" rtl="0">
              <a:spcBef>
                <a:spcPts val="560"/>
              </a:spcBef>
              <a:spcAft>
                <a:spcPts val="0"/>
              </a:spcAft>
              <a:buClr>
                <a:schemeClr val="dk1"/>
              </a:buClr>
              <a:buSzPts val="2800"/>
              <a:buChar char="–"/>
            </a:pPr>
            <a:r>
              <a:rPr lang="en-US" b="1"/>
              <a:t>setPixel (x, y);</a:t>
            </a:r>
            <a:endParaRPr/>
          </a:p>
          <a:p>
            <a:pPr marL="742950" lvl="1" indent="-285750" algn="l" rtl="0">
              <a:spcBef>
                <a:spcPts val="560"/>
              </a:spcBef>
              <a:spcAft>
                <a:spcPts val="0"/>
              </a:spcAft>
              <a:buClr>
                <a:schemeClr val="dk1"/>
              </a:buClr>
              <a:buSzPts val="2800"/>
              <a:buChar char="–"/>
            </a:pPr>
            <a:r>
              <a:rPr lang="en-US" b="1"/>
              <a:t>getPixel (x, y, color);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p:nvPr/>
        </p:nvSpPr>
        <p:spPr>
          <a:xfrm>
            <a:off x="840739" y="243586"/>
            <a:ext cx="7087234" cy="5838825"/>
          </a:xfrm>
          <a:prstGeom prst="rect">
            <a:avLst/>
          </a:prstGeom>
          <a:noFill/>
          <a:ln>
            <a:noFill/>
          </a:ln>
        </p:spPr>
        <p:txBody>
          <a:bodyPr spcFirstLastPara="1" wrap="square" lIns="0" tIns="12050" rIns="0" bIns="0" anchor="t" anchorCtr="0">
            <a:spAutoFit/>
          </a:bodyPr>
          <a:lstStyle/>
          <a:p>
            <a:pPr marL="992505" marR="0" lvl="0" indent="0" algn="l" rtl="0">
              <a:lnSpc>
                <a:spcPct val="100000"/>
              </a:lnSpc>
              <a:spcBef>
                <a:spcPts val="0"/>
              </a:spcBef>
              <a:spcAft>
                <a:spcPts val="0"/>
              </a:spcAft>
              <a:buNone/>
            </a:pPr>
            <a:r>
              <a:rPr lang="en-US" sz="2800" b="1">
                <a:solidFill>
                  <a:schemeClr val="dk1"/>
                </a:solidFill>
                <a:latin typeface="Cambria Math"/>
                <a:ea typeface="Cambria Math"/>
                <a:cs typeface="Cambria Math"/>
                <a:sym typeface="Cambria Math"/>
              </a:rPr>
              <a:t>Applications of Computer Graphics</a:t>
            </a:r>
            <a:endParaRPr sz="2800">
              <a:solidFill>
                <a:schemeClr val="dk1"/>
              </a:solidFill>
              <a:latin typeface="Cambria Math"/>
              <a:ea typeface="Cambria Math"/>
              <a:cs typeface="Cambria Math"/>
              <a:sym typeface="Cambria Math"/>
            </a:endParaRPr>
          </a:p>
          <a:p>
            <a:pPr marL="0" marR="0" lvl="0" indent="0" algn="l" rtl="0">
              <a:lnSpc>
                <a:spcPct val="100000"/>
              </a:lnSpc>
              <a:spcBef>
                <a:spcPts val="10"/>
              </a:spcBef>
              <a:spcAft>
                <a:spcPts val="0"/>
              </a:spcAft>
              <a:buNone/>
            </a:pPr>
            <a:endParaRPr sz="2700">
              <a:solidFill>
                <a:schemeClr val="dk1"/>
              </a:solidFill>
              <a:latin typeface="Cambria Math"/>
              <a:ea typeface="Cambria Math"/>
              <a:cs typeface="Cambria Math"/>
              <a:sym typeface="Cambria Math"/>
            </a:endParaRPr>
          </a:p>
          <a:p>
            <a:pPr marL="527685" marR="0" lvl="0" indent="-515619" algn="l" rtl="0">
              <a:lnSpc>
                <a:spcPct val="100000"/>
              </a:lnSpc>
              <a:spcBef>
                <a:spcPts val="0"/>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Graphs and Charts.</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994"/>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Entertainment</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1005"/>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Computer Aided Design</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1000"/>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Virtual reality environment.</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994"/>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Education and Training</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1010"/>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Computer Animation</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1000"/>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Data Visualization</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994"/>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Image processing</a:t>
            </a:r>
            <a:endParaRPr sz="2800">
              <a:solidFill>
                <a:schemeClr val="dk1"/>
              </a:solidFill>
              <a:latin typeface="Cambria Math"/>
              <a:ea typeface="Cambria Math"/>
              <a:cs typeface="Cambria Math"/>
              <a:sym typeface="Cambria Math"/>
            </a:endParaRPr>
          </a:p>
          <a:p>
            <a:pPr marL="527685" marR="0" lvl="0" indent="-515619" algn="l" rtl="0">
              <a:lnSpc>
                <a:spcPct val="100000"/>
              </a:lnSpc>
              <a:spcBef>
                <a:spcPts val="1010"/>
              </a:spcBef>
              <a:spcAft>
                <a:spcPts val="0"/>
              </a:spcAft>
              <a:buClr>
                <a:srgbClr val="A42F0F"/>
              </a:buClr>
              <a:buSzPts val="2800"/>
              <a:buFont typeface="Cambria Math"/>
              <a:buAutoNum type="arabicPeriod"/>
            </a:pPr>
            <a:r>
              <a:rPr lang="en-US" sz="2800">
                <a:solidFill>
                  <a:schemeClr val="dk1"/>
                </a:solidFill>
                <a:latin typeface="Cambria Math"/>
                <a:ea typeface="Cambria Math"/>
                <a:cs typeface="Cambria Math"/>
                <a:sym typeface="Cambria Math"/>
              </a:rPr>
              <a:t>Graphical user interface</a:t>
            </a:r>
            <a:endParaRPr sz="2800">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 calcmode="lin" valueType="num">
                                      <p:cBhvr additive="base">
                                        <p:cTn id="7" dur="500"/>
                                        <p:tgtEl>
                                          <p:spTgt spid="1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
                                            <p:txEl>
                                              <p:pRg st="1" end="1"/>
                                            </p:txEl>
                                          </p:spTgt>
                                        </p:tgtEl>
                                        <p:attrNameLst>
                                          <p:attrName>style.visibility</p:attrName>
                                        </p:attrNameLst>
                                      </p:cBhvr>
                                      <p:to>
                                        <p:strVal val="visible"/>
                                      </p:to>
                                    </p:set>
                                    <p:anim calcmode="lin" valueType="num">
                                      <p:cBhvr additive="base">
                                        <p:cTn id="12" dur="500"/>
                                        <p:tgtEl>
                                          <p:spTgt spid="1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6">
                                            <p:txEl>
                                              <p:pRg st="2" end="2"/>
                                            </p:txEl>
                                          </p:spTgt>
                                        </p:tgtEl>
                                        <p:attrNameLst>
                                          <p:attrName>style.visibility</p:attrName>
                                        </p:attrNameLst>
                                      </p:cBhvr>
                                      <p:to>
                                        <p:strVal val="visible"/>
                                      </p:to>
                                    </p:set>
                                    <p:anim calcmode="lin" valueType="num">
                                      <p:cBhvr additive="base">
                                        <p:cTn id="17" dur="500"/>
                                        <p:tgtEl>
                                          <p:spTgt spid="1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6">
                                            <p:txEl>
                                              <p:pRg st="3" end="3"/>
                                            </p:txEl>
                                          </p:spTgt>
                                        </p:tgtEl>
                                        <p:attrNameLst>
                                          <p:attrName>style.visibility</p:attrName>
                                        </p:attrNameLst>
                                      </p:cBhvr>
                                      <p:to>
                                        <p:strVal val="visible"/>
                                      </p:to>
                                    </p:set>
                                    <p:anim calcmode="lin" valueType="num">
                                      <p:cBhvr additive="base">
                                        <p:cTn id="22" dur="500"/>
                                        <p:tgtEl>
                                          <p:spTgt spid="12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6">
                                            <p:txEl>
                                              <p:pRg st="4" end="4"/>
                                            </p:txEl>
                                          </p:spTgt>
                                        </p:tgtEl>
                                        <p:attrNameLst>
                                          <p:attrName>style.visibility</p:attrName>
                                        </p:attrNameLst>
                                      </p:cBhvr>
                                      <p:to>
                                        <p:strVal val="visible"/>
                                      </p:to>
                                    </p:set>
                                    <p:anim calcmode="lin" valueType="num">
                                      <p:cBhvr additive="base">
                                        <p:cTn id="27" dur="500"/>
                                        <p:tgtEl>
                                          <p:spTgt spid="12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6">
                                            <p:txEl>
                                              <p:pRg st="5" end="5"/>
                                            </p:txEl>
                                          </p:spTgt>
                                        </p:tgtEl>
                                        <p:attrNameLst>
                                          <p:attrName>style.visibility</p:attrName>
                                        </p:attrNameLst>
                                      </p:cBhvr>
                                      <p:to>
                                        <p:strVal val="visible"/>
                                      </p:to>
                                    </p:set>
                                    <p:anim calcmode="lin" valueType="num">
                                      <p:cBhvr additive="base">
                                        <p:cTn id="32" dur="500"/>
                                        <p:tgtEl>
                                          <p:spTgt spid="12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6">
                                            <p:txEl>
                                              <p:pRg st="6" end="6"/>
                                            </p:txEl>
                                          </p:spTgt>
                                        </p:tgtEl>
                                        <p:attrNameLst>
                                          <p:attrName>style.visibility</p:attrName>
                                        </p:attrNameLst>
                                      </p:cBhvr>
                                      <p:to>
                                        <p:strVal val="visible"/>
                                      </p:to>
                                    </p:set>
                                    <p:anim calcmode="lin" valueType="num">
                                      <p:cBhvr additive="base">
                                        <p:cTn id="37" dur="500"/>
                                        <p:tgtEl>
                                          <p:spTgt spid="12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6">
                                            <p:txEl>
                                              <p:pRg st="7" end="7"/>
                                            </p:txEl>
                                          </p:spTgt>
                                        </p:tgtEl>
                                        <p:attrNameLst>
                                          <p:attrName>style.visibility</p:attrName>
                                        </p:attrNameLst>
                                      </p:cBhvr>
                                      <p:to>
                                        <p:strVal val="visible"/>
                                      </p:to>
                                    </p:set>
                                    <p:anim calcmode="lin" valueType="num">
                                      <p:cBhvr additive="base">
                                        <p:cTn id="42" dur="500"/>
                                        <p:tgtEl>
                                          <p:spTgt spid="12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6">
                                            <p:txEl>
                                              <p:pRg st="8" end="8"/>
                                            </p:txEl>
                                          </p:spTgt>
                                        </p:tgtEl>
                                        <p:attrNameLst>
                                          <p:attrName>style.visibility</p:attrName>
                                        </p:attrNameLst>
                                      </p:cBhvr>
                                      <p:to>
                                        <p:strVal val="visible"/>
                                      </p:to>
                                    </p:set>
                                    <p:anim calcmode="lin" valueType="num">
                                      <p:cBhvr additive="base">
                                        <p:cTn id="47" dur="500"/>
                                        <p:tgtEl>
                                          <p:spTgt spid="12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6">
                                            <p:txEl>
                                              <p:pRg st="9" end="9"/>
                                            </p:txEl>
                                          </p:spTgt>
                                        </p:tgtEl>
                                        <p:attrNameLst>
                                          <p:attrName>style.visibility</p:attrName>
                                        </p:attrNameLst>
                                      </p:cBhvr>
                                      <p:to>
                                        <p:strVal val="visible"/>
                                      </p:to>
                                    </p:set>
                                    <p:anim calcmode="lin" valueType="num">
                                      <p:cBhvr additive="base">
                                        <p:cTn id="52" dur="500"/>
                                        <p:tgtEl>
                                          <p:spTgt spid="12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6">
                                            <p:txEl>
                                              <p:pRg st="10" end="10"/>
                                            </p:txEl>
                                          </p:spTgt>
                                        </p:tgtEl>
                                        <p:attrNameLst>
                                          <p:attrName>style.visibility</p:attrName>
                                        </p:attrNameLst>
                                      </p:cBhvr>
                                      <p:to>
                                        <p:strVal val="visible"/>
                                      </p:to>
                                    </p:set>
                                    <p:anim calcmode="lin" valueType="num">
                                      <p:cBhvr additive="base">
                                        <p:cTn id="57" dur="500"/>
                                        <p:tgtEl>
                                          <p:spTgt spid="12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0"/>
          <p:cNvSpPr txBox="1">
            <a:spLocks noGrp="1"/>
          </p:cNvSpPr>
          <p:nvPr>
            <p:ph type="title"/>
          </p:nvPr>
        </p:nvSpPr>
        <p:spPr>
          <a:xfrm>
            <a:off x="533400" y="304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Calibri"/>
              <a:buNone/>
            </a:pPr>
            <a:r>
              <a:rPr lang="en-US" sz="2800" b="1"/>
              <a:t>Specifying A Two-Dimensional World-Coordinate Reference Frame in OpenGL</a:t>
            </a:r>
            <a:endParaRPr sz="2800"/>
          </a:p>
        </p:txBody>
      </p:sp>
      <p:sp>
        <p:nvSpPr>
          <p:cNvPr id="533" name="Google Shape;533;p60"/>
          <p:cNvSpPr txBox="1">
            <a:spLocks noGrp="1"/>
          </p:cNvSpPr>
          <p:nvPr>
            <p:ph type="body" idx="1"/>
          </p:nvPr>
        </p:nvSpPr>
        <p:spPr>
          <a:xfrm>
            <a:off x="457200" y="1600200"/>
            <a:ext cx="83820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The </a:t>
            </a:r>
            <a:r>
              <a:rPr lang="en-US" b="1"/>
              <a:t>gluOrtho2D command </a:t>
            </a:r>
            <a:r>
              <a:rPr lang="en-US"/>
              <a:t>is a function we can use to set up any two dimensional Cartesian reference frame.</a:t>
            </a:r>
            <a:endParaRPr/>
          </a:p>
          <a:p>
            <a:pPr marL="342900" lvl="0" indent="-342900" algn="l" rtl="0">
              <a:spcBef>
                <a:spcPts val="640"/>
              </a:spcBef>
              <a:spcAft>
                <a:spcPts val="0"/>
              </a:spcAft>
              <a:buClr>
                <a:schemeClr val="dk1"/>
              </a:buClr>
              <a:buSzPts val="3200"/>
              <a:buChar char="•"/>
            </a:pPr>
            <a:r>
              <a:rPr lang="en-US" b="1"/>
              <a:t>gluOrtho2D function specifies an orthogonal projection,</a:t>
            </a:r>
            <a:endParaRPr/>
          </a:p>
          <a:p>
            <a:pPr marL="342900" lvl="0" indent="-342900" algn="l" rtl="0">
              <a:spcBef>
                <a:spcPts val="640"/>
              </a:spcBef>
              <a:spcAft>
                <a:spcPts val="0"/>
              </a:spcAft>
              <a:buClr>
                <a:schemeClr val="dk1"/>
              </a:buClr>
              <a:buSzPts val="3200"/>
              <a:buChar char="•"/>
            </a:pPr>
            <a:r>
              <a:rPr lang="en-US"/>
              <a:t>Assign the identity matrix as the projection matrix before defining the world-coordinate range.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1"/>
          <p:cNvSpPr txBox="1">
            <a:spLocks noGrp="1"/>
          </p:cNvSpPr>
          <p:nvPr>
            <p:ph type="title"/>
          </p:nvPr>
        </p:nvSpPr>
        <p:spPr>
          <a:xfrm>
            <a:off x="533400" y="304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Calibri"/>
              <a:buNone/>
            </a:pPr>
            <a:r>
              <a:rPr lang="en-US" sz="2800" b="1"/>
              <a:t>Specifying A Two-Dimensional World-Coordinate Reference Frame in OpenGL</a:t>
            </a:r>
            <a:endParaRPr sz="2800"/>
          </a:p>
        </p:txBody>
      </p:sp>
      <p:sp>
        <p:nvSpPr>
          <p:cNvPr id="539" name="Google Shape;539;p61"/>
          <p:cNvSpPr txBox="1">
            <a:spLocks noGrp="1"/>
          </p:cNvSpPr>
          <p:nvPr>
            <p:ph type="body" idx="1"/>
          </p:nvPr>
        </p:nvSpPr>
        <p:spPr>
          <a:xfrm>
            <a:off x="457200" y="1600200"/>
            <a:ext cx="84582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Two-dimensional object -define the coordinate frame for the screen display window with the following statements:</a:t>
            </a:r>
            <a:endParaRPr/>
          </a:p>
          <a:p>
            <a:pPr marL="342900" lvl="0" indent="-342900" algn="l" rtl="0">
              <a:spcBef>
                <a:spcPts val="640"/>
              </a:spcBef>
              <a:spcAft>
                <a:spcPts val="0"/>
              </a:spcAft>
              <a:buClr>
                <a:schemeClr val="dk1"/>
              </a:buClr>
              <a:buSzPts val="3200"/>
              <a:buChar char="•"/>
            </a:pPr>
            <a:r>
              <a:rPr lang="en-US" b="1"/>
              <a:t>glMatrixMode (GL_PROJECTION);</a:t>
            </a:r>
            <a:endParaRPr/>
          </a:p>
          <a:p>
            <a:pPr marL="342900" lvl="0" indent="-342900" algn="l" rtl="0">
              <a:spcBef>
                <a:spcPts val="640"/>
              </a:spcBef>
              <a:spcAft>
                <a:spcPts val="0"/>
              </a:spcAft>
              <a:buClr>
                <a:schemeClr val="dk1"/>
              </a:buClr>
              <a:buSzPts val="3200"/>
              <a:buChar char="•"/>
            </a:pPr>
            <a:r>
              <a:rPr lang="en-US" b="1"/>
              <a:t>glLoadIdentity ( );</a:t>
            </a:r>
            <a:endParaRPr/>
          </a:p>
          <a:p>
            <a:pPr marL="342900" lvl="0" indent="-342900" algn="l" rtl="0">
              <a:spcBef>
                <a:spcPts val="640"/>
              </a:spcBef>
              <a:spcAft>
                <a:spcPts val="0"/>
              </a:spcAft>
              <a:buClr>
                <a:schemeClr val="dk1"/>
              </a:buClr>
              <a:buSzPts val="3200"/>
              <a:buChar char="•"/>
            </a:pPr>
            <a:r>
              <a:rPr lang="en-US" b="1"/>
              <a:t>gluOrtho2D (xmin, xmax, ymin, ymax);</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2"/>
          <p:cNvSpPr txBox="1">
            <a:spLocks noGrp="1"/>
          </p:cNvSpPr>
          <p:nvPr>
            <p:ph type="title"/>
          </p:nvPr>
        </p:nvSpPr>
        <p:spPr>
          <a:xfrm>
            <a:off x="533400" y="304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Calibri"/>
              <a:buNone/>
            </a:pPr>
            <a:r>
              <a:rPr lang="en-US" sz="2800" b="1"/>
              <a:t>Specifying A Two-Dimensional World-Coordinate Reference Frame in OpenGL</a:t>
            </a:r>
            <a:endParaRPr sz="2800"/>
          </a:p>
        </p:txBody>
      </p:sp>
      <p:sp>
        <p:nvSpPr>
          <p:cNvPr id="545" name="Google Shape;545;p6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The display window will then be referenced by coordinates (</a:t>
            </a:r>
            <a:r>
              <a:rPr lang="en-US" b="1"/>
              <a:t>xmin, ymin) at the </a:t>
            </a:r>
            <a:r>
              <a:rPr lang="en-US"/>
              <a:t>lower-left corner and by coordinates (</a:t>
            </a:r>
            <a:r>
              <a:rPr lang="en-US" b="1"/>
              <a:t>xmax, ymax) at the upper-right corner</a:t>
            </a:r>
            <a:endParaRPr/>
          </a:p>
        </p:txBody>
      </p:sp>
      <p:pic>
        <p:nvPicPr>
          <p:cNvPr id="546" name="Google Shape;546;p62"/>
          <p:cNvPicPr preferRelativeResize="0"/>
          <p:nvPr/>
        </p:nvPicPr>
        <p:blipFill rotWithShape="1">
          <a:blip r:embed="rId3">
            <a:alphaModFix/>
          </a:blip>
          <a:srcRect/>
          <a:stretch/>
        </p:blipFill>
        <p:spPr>
          <a:xfrm>
            <a:off x="2590800" y="3505200"/>
            <a:ext cx="4400550" cy="335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Point Functions</a:t>
            </a:r>
            <a:endParaRPr/>
          </a:p>
        </p:txBody>
      </p:sp>
      <p:sp>
        <p:nvSpPr>
          <p:cNvPr id="552" name="Google Shape;552;p6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OpenGL function to state the coordinate values for a single position:</a:t>
            </a:r>
            <a:endParaRPr/>
          </a:p>
          <a:p>
            <a:pPr marL="342900" lvl="0" indent="-342900" algn="l" rtl="0">
              <a:spcBef>
                <a:spcPts val="640"/>
              </a:spcBef>
              <a:spcAft>
                <a:spcPts val="0"/>
              </a:spcAft>
              <a:buClr>
                <a:schemeClr val="dk1"/>
              </a:buClr>
              <a:buSzPts val="3200"/>
              <a:buChar char="•"/>
            </a:pPr>
            <a:r>
              <a:rPr lang="en-US" b="1"/>
              <a:t>glVertex* ( );</a:t>
            </a:r>
            <a:endParaRPr/>
          </a:p>
          <a:p>
            <a:pPr marL="342900" lvl="0" indent="-342900" algn="l" rtl="0">
              <a:spcBef>
                <a:spcPts val="640"/>
              </a:spcBef>
              <a:spcAft>
                <a:spcPts val="0"/>
              </a:spcAft>
              <a:buClr>
                <a:schemeClr val="dk1"/>
              </a:buClr>
              <a:buSzPts val="3200"/>
              <a:buChar char="•"/>
            </a:pPr>
            <a:r>
              <a:rPr lang="en-US"/>
              <a:t>Calls to </a:t>
            </a:r>
            <a:r>
              <a:rPr lang="en-US" b="1"/>
              <a:t>glVertex functions </a:t>
            </a:r>
            <a:r>
              <a:rPr lang="en-US"/>
              <a:t>must be placed between</a:t>
            </a:r>
            <a:r>
              <a:rPr lang="en-US" b="1"/>
              <a:t> </a:t>
            </a:r>
            <a:r>
              <a:rPr lang="en-US"/>
              <a:t>a </a:t>
            </a:r>
            <a:r>
              <a:rPr lang="en-US" u="sng"/>
              <a:t>glBegin</a:t>
            </a:r>
            <a:r>
              <a:rPr lang="en-US"/>
              <a:t> function and a </a:t>
            </a:r>
            <a:r>
              <a:rPr lang="en-US" u="sng"/>
              <a:t>glEnd</a:t>
            </a:r>
            <a:r>
              <a:rPr lang="en-US"/>
              <a:t> function.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OpenGL Command Format</a:t>
            </a:r>
            <a:endParaRPr/>
          </a:p>
        </p:txBody>
      </p:sp>
      <p:pic>
        <p:nvPicPr>
          <p:cNvPr id="558" name="Google Shape;558;p64"/>
          <p:cNvPicPr preferRelativeResize="0">
            <a:picLocks noGrp="1"/>
          </p:cNvPicPr>
          <p:nvPr>
            <p:ph type="body" idx="1"/>
          </p:nvPr>
        </p:nvPicPr>
        <p:blipFill rotWithShape="1">
          <a:blip r:embed="rId3">
            <a:alphaModFix/>
          </a:blip>
          <a:srcRect/>
          <a:stretch/>
        </p:blipFill>
        <p:spPr>
          <a:xfrm>
            <a:off x="917575" y="1962150"/>
            <a:ext cx="7289800" cy="3886200"/>
          </a:xfrm>
          <a:prstGeom prst="rect">
            <a:avLst/>
          </a:prstGeom>
          <a:noFill/>
          <a:ln>
            <a:noFill/>
          </a:ln>
        </p:spPr>
      </p:pic>
      <p:sp>
        <p:nvSpPr>
          <p:cNvPr id="559" name="Google Shape;559;p64"/>
          <p:cNvSpPr/>
          <p:nvPr/>
        </p:nvSpPr>
        <p:spPr>
          <a:xfrm>
            <a:off x="2290763" y="2019300"/>
            <a:ext cx="2855912" cy="4016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64"/>
          <p:cNvSpPr txBox="1"/>
          <p:nvPr/>
        </p:nvSpPr>
        <p:spPr>
          <a:xfrm>
            <a:off x="2767013" y="1989138"/>
            <a:ext cx="2652712" cy="5032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b="1">
                <a:solidFill>
                  <a:srgbClr val="0066FF"/>
                </a:solidFill>
                <a:latin typeface="Courier New"/>
                <a:ea typeface="Courier New"/>
                <a:cs typeface="Courier New"/>
                <a:sym typeface="Courier New"/>
              </a:rPr>
              <a:t>gl</a:t>
            </a:r>
            <a:r>
              <a:rPr lang="en-US" sz="2700" b="1">
                <a:solidFill>
                  <a:schemeClr val="dk1"/>
                </a:solidFill>
                <a:latin typeface="Courier New"/>
                <a:ea typeface="Courier New"/>
                <a:cs typeface="Courier New"/>
                <a:sym typeface="Courier New"/>
              </a:rPr>
              <a:t>Vertex</a:t>
            </a:r>
            <a:r>
              <a:rPr lang="en-US" sz="2700" b="1">
                <a:solidFill>
                  <a:srgbClr val="FF0000"/>
                </a:solidFill>
                <a:latin typeface="Courier New"/>
                <a:ea typeface="Courier New"/>
                <a:cs typeface="Courier New"/>
                <a:sym typeface="Courier New"/>
              </a:rPr>
              <a:t>3</a:t>
            </a:r>
            <a:r>
              <a:rPr lang="en-US" sz="2700" b="1">
                <a:solidFill>
                  <a:srgbClr val="009900"/>
                </a:solidFill>
                <a:latin typeface="Courier New"/>
                <a:ea typeface="Courier New"/>
                <a:cs typeface="Courier New"/>
                <a:sym typeface="Courier New"/>
              </a:rPr>
              <a:t>f</a:t>
            </a:r>
            <a:r>
              <a:rPr lang="en-US" sz="2700" b="1">
                <a:solidFill>
                  <a:srgbClr val="333399"/>
                </a:solidFill>
                <a:latin typeface="Courier New"/>
                <a:ea typeface="Courier New"/>
                <a:cs typeface="Courier New"/>
                <a:sym typeface="Courier New"/>
              </a:rPr>
              <a:t>v</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Point Functions</a:t>
            </a:r>
            <a:endParaRPr/>
          </a:p>
        </p:txBody>
      </p:sp>
      <p:sp>
        <p:nvSpPr>
          <p:cNvPr id="566" name="Google Shape;566;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OpenGL function to state the coordinate values for a single position:</a:t>
            </a:r>
            <a:endParaRPr/>
          </a:p>
          <a:p>
            <a:pPr marL="342900" lvl="0" indent="-342900" algn="l" rtl="0">
              <a:spcBef>
                <a:spcPts val="640"/>
              </a:spcBef>
              <a:spcAft>
                <a:spcPts val="0"/>
              </a:spcAft>
              <a:buClr>
                <a:schemeClr val="dk1"/>
              </a:buClr>
              <a:buSzPts val="3200"/>
              <a:buChar char="•"/>
            </a:pPr>
            <a:r>
              <a:rPr lang="en-US" b="1"/>
              <a:t>glVertex* ( );</a:t>
            </a:r>
            <a:endParaRPr/>
          </a:p>
          <a:p>
            <a:pPr marL="342900" lvl="0" indent="-342900" algn="l" rtl="0">
              <a:spcBef>
                <a:spcPts val="640"/>
              </a:spcBef>
              <a:spcAft>
                <a:spcPts val="0"/>
              </a:spcAft>
              <a:buClr>
                <a:schemeClr val="dk1"/>
              </a:buClr>
              <a:buSzPts val="3200"/>
              <a:buChar char="•"/>
            </a:pPr>
            <a:r>
              <a:rPr lang="en-US"/>
              <a:t>Calls to </a:t>
            </a:r>
            <a:r>
              <a:rPr lang="en-US" b="1"/>
              <a:t>glVertex functions </a:t>
            </a:r>
            <a:r>
              <a:rPr lang="en-US"/>
              <a:t>must be placed between</a:t>
            </a:r>
            <a:r>
              <a:rPr lang="en-US" b="1"/>
              <a:t> </a:t>
            </a:r>
            <a:r>
              <a:rPr lang="en-US"/>
              <a:t>a </a:t>
            </a:r>
            <a:r>
              <a:rPr lang="en-US" u="sng"/>
              <a:t>glBegin</a:t>
            </a:r>
            <a:r>
              <a:rPr lang="en-US"/>
              <a:t> function and a </a:t>
            </a:r>
            <a:r>
              <a:rPr lang="en-US" u="sng"/>
              <a:t>glEnd</a:t>
            </a:r>
            <a:r>
              <a:rPr lang="en-US"/>
              <a:t> function.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Point Functions</a:t>
            </a:r>
            <a:endParaRPr/>
          </a:p>
        </p:txBody>
      </p:sp>
      <p:sp>
        <p:nvSpPr>
          <p:cNvPr id="572" name="Google Shape;572;p6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b="1"/>
              <a:t>glBegin (GL_POINTS);</a:t>
            </a:r>
            <a:endParaRPr/>
          </a:p>
          <a:p>
            <a:pPr marL="742950" lvl="1" indent="-285750" algn="l" rtl="0">
              <a:spcBef>
                <a:spcPts val="560"/>
              </a:spcBef>
              <a:spcAft>
                <a:spcPts val="0"/>
              </a:spcAft>
              <a:buClr>
                <a:schemeClr val="dk1"/>
              </a:buClr>
              <a:buSzPts val="2800"/>
              <a:buChar char="–"/>
            </a:pPr>
            <a:r>
              <a:rPr lang="en-US" b="1"/>
              <a:t>glVertex2i (50, 100);</a:t>
            </a:r>
            <a:endParaRPr/>
          </a:p>
          <a:p>
            <a:pPr marL="742950" lvl="1" indent="-285750" algn="l" rtl="0">
              <a:spcBef>
                <a:spcPts val="560"/>
              </a:spcBef>
              <a:spcAft>
                <a:spcPts val="0"/>
              </a:spcAft>
              <a:buClr>
                <a:schemeClr val="dk1"/>
              </a:buClr>
              <a:buSzPts val="2800"/>
              <a:buChar char="–"/>
            </a:pPr>
            <a:r>
              <a:rPr lang="en-US" b="1"/>
              <a:t>glVertex2i (75, 150);</a:t>
            </a:r>
            <a:endParaRPr/>
          </a:p>
          <a:p>
            <a:pPr marL="742950" lvl="1" indent="-285750" algn="l" rtl="0">
              <a:spcBef>
                <a:spcPts val="560"/>
              </a:spcBef>
              <a:spcAft>
                <a:spcPts val="0"/>
              </a:spcAft>
              <a:buClr>
                <a:schemeClr val="dk1"/>
              </a:buClr>
              <a:buSzPts val="2800"/>
              <a:buChar char="–"/>
            </a:pPr>
            <a:r>
              <a:rPr lang="en-US" b="1"/>
              <a:t>glVertex2i (100, 200);</a:t>
            </a:r>
            <a:endParaRPr/>
          </a:p>
          <a:p>
            <a:pPr marL="342900" lvl="0" indent="-342900" algn="l" rtl="0">
              <a:spcBef>
                <a:spcPts val="640"/>
              </a:spcBef>
              <a:spcAft>
                <a:spcPts val="0"/>
              </a:spcAft>
              <a:buClr>
                <a:schemeClr val="dk1"/>
              </a:buClr>
              <a:buSzPts val="3200"/>
              <a:buChar char="•"/>
            </a:pPr>
            <a:r>
              <a:rPr lang="en-US" b="1"/>
              <a:t>glEnd ( );</a:t>
            </a:r>
            <a:endParaRPr/>
          </a:p>
        </p:txBody>
      </p:sp>
      <p:pic>
        <p:nvPicPr>
          <p:cNvPr id="573" name="Google Shape;573;p66"/>
          <p:cNvPicPr preferRelativeResize="0"/>
          <p:nvPr/>
        </p:nvPicPr>
        <p:blipFill rotWithShape="1">
          <a:blip r:embed="rId3">
            <a:alphaModFix/>
          </a:blip>
          <a:srcRect/>
          <a:stretch/>
        </p:blipFill>
        <p:spPr>
          <a:xfrm>
            <a:off x="5105400" y="2057400"/>
            <a:ext cx="3000375" cy="2305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Point Functions</a:t>
            </a:r>
            <a:endParaRPr/>
          </a:p>
        </p:txBody>
      </p:sp>
      <p:sp>
        <p:nvSpPr>
          <p:cNvPr id="579" name="Google Shape;579;p6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Char char="•"/>
            </a:pPr>
            <a:r>
              <a:rPr lang="en-US"/>
              <a:t>Alternatively, we could specify the coordinate values for the preceding points in arrays such as</a:t>
            </a:r>
            <a:endParaRPr/>
          </a:p>
          <a:p>
            <a:pPr marL="342900" lvl="0" indent="-342900" algn="l" rtl="0">
              <a:spcBef>
                <a:spcPts val="496"/>
              </a:spcBef>
              <a:spcAft>
                <a:spcPts val="0"/>
              </a:spcAft>
              <a:buClr>
                <a:srgbClr val="FF0000"/>
              </a:buClr>
              <a:buSzPct val="100000"/>
              <a:buChar char="•"/>
            </a:pPr>
            <a:r>
              <a:rPr lang="en-US" b="1">
                <a:solidFill>
                  <a:srgbClr val="FF0000"/>
                </a:solidFill>
              </a:rPr>
              <a:t>int point1 [ ] = {50, 100};</a:t>
            </a:r>
            <a:endParaRPr/>
          </a:p>
          <a:p>
            <a:pPr marL="342900" lvl="0" indent="-342900" algn="l" rtl="0">
              <a:spcBef>
                <a:spcPts val="496"/>
              </a:spcBef>
              <a:spcAft>
                <a:spcPts val="0"/>
              </a:spcAft>
              <a:buClr>
                <a:srgbClr val="FF0000"/>
              </a:buClr>
              <a:buSzPct val="100000"/>
              <a:buChar char="•"/>
            </a:pPr>
            <a:r>
              <a:rPr lang="en-US" b="1">
                <a:solidFill>
                  <a:srgbClr val="FF0000"/>
                </a:solidFill>
              </a:rPr>
              <a:t>int point2 [ ] = {75, 150};</a:t>
            </a:r>
            <a:endParaRPr/>
          </a:p>
          <a:p>
            <a:pPr marL="342900" lvl="0" indent="-342900" algn="l" rtl="0">
              <a:spcBef>
                <a:spcPts val="496"/>
              </a:spcBef>
              <a:spcAft>
                <a:spcPts val="0"/>
              </a:spcAft>
              <a:buClr>
                <a:srgbClr val="FF0000"/>
              </a:buClr>
              <a:buSzPct val="100000"/>
              <a:buChar char="•"/>
            </a:pPr>
            <a:r>
              <a:rPr lang="en-US" b="1">
                <a:solidFill>
                  <a:srgbClr val="FF0000"/>
                </a:solidFill>
              </a:rPr>
              <a:t>int point3 [ ] = {100, 200};</a:t>
            </a:r>
            <a:endParaRPr/>
          </a:p>
          <a:p>
            <a:pPr marL="342900" lvl="0" indent="-342900" algn="l" rtl="0">
              <a:spcBef>
                <a:spcPts val="496"/>
              </a:spcBef>
              <a:spcAft>
                <a:spcPts val="0"/>
              </a:spcAft>
              <a:buClr>
                <a:schemeClr val="dk1"/>
              </a:buClr>
              <a:buSzPct val="100000"/>
              <a:buChar char="•"/>
            </a:pPr>
            <a:r>
              <a:rPr lang="en-US"/>
              <a:t>and </a:t>
            </a:r>
            <a:r>
              <a:rPr lang="en-US" u="sng"/>
              <a:t>call the OpenGL functions </a:t>
            </a:r>
            <a:r>
              <a:rPr lang="en-US"/>
              <a:t>for plotting the three points as</a:t>
            </a:r>
            <a:endParaRPr/>
          </a:p>
          <a:p>
            <a:pPr marL="342900" lvl="0" indent="-342900" algn="l" rtl="0">
              <a:spcBef>
                <a:spcPts val="496"/>
              </a:spcBef>
              <a:spcAft>
                <a:spcPts val="0"/>
              </a:spcAft>
              <a:buClr>
                <a:srgbClr val="9966FF"/>
              </a:buClr>
              <a:buSzPct val="100000"/>
              <a:buChar char="•"/>
            </a:pPr>
            <a:r>
              <a:rPr lang="en-US" b="1">
                <a:solidFill>
                  <a:srgbClr val="9966FF"/>
                </a:solidFill>
              </a:rPr>
              <a:t>glBegin (GL_POINTS);</a:t>
            </a:r>
            <a:endParaRPr/>
          </a:p>
          <a:p>
            <a:pPr marL="742950" lvl="1" indent="-285750" algn="l" rtl="0">
              <a:spcBef>
                <a:spcPts val="434"/>
              </a:spcBef>
              <a:spcAft>
                <a:spcPts val="0"/>
              </a:spcAft>
              <a:buClr>
                <a:srgbClr val="9966FF"/>
              </a:buClr>
              <a:buSzPct val="100000"/>
              <a:buChar char="–"/>
            </a:pPr>
            <a:r>
              <a:rPr lang="en-US" b="1">
                <a:solidFill>
                  <a:srgbClr val="9966FF"/>
                </a:solidFill>
              </a:rPr>
              <a:t>glVertex2iv (point1);</a:t>
            </a:r>
            <a:endParaRPr/>
          </a:p>
          <a:p>
            <a:pPr marL="742950" lvl="1" indent="-285750" algn="l" rtl="0">
              <a:spcBef>
                <a:spcPts val="434"/>
              </a:spcBef>
              <a:spcAft>
                <a:spcPts val="0"/>
              </a:spcAft>
              <a:buClr>
                <a:srgbClr val="9966FF"/>
              </a:buClr>
              <a:buSzPct val="100000"/>
              <a:buChar char="–"/>
            </a:pPr>
            <a:r>
              <a:rPr lang="en-US" b="1">
                <a:solidFill>
                  <a:srgbClr val="9966FF"/>
                </a:solidFill>
              </a:rPr>
              <a:t>glVertex2iv (point2);</a:t>
            </a:r>
            <a:endParaRPr/>
          </a:p>
          <a:p>
            <a:pPr marL="742950" lvl="1" indent="-285750" algn="l" rtl="0">
              <a:spcBef>
                <a:spcPts val="434"/>
              </a:spcBef>
              <a:spcAft>
                <a:spcPts val="0"/>
              </a:spcAft>
              <a:buClr>
                <a:srgbClr val="9966FF"/>
              </a:buClr>
              <a:buSzPct val="100000"/>
              <a:buChar char="–"/>
            </a:pPr>
            <a:r>
              <a:rPr lang="en-US" b="1">
                <a:solidFill>
                  <a:srgbClr val="9966FF"/>
                </a:solidFill>
              </a:rPr>
              <a:t>glVertex2iv (point3);</a:t>
            </a:r>
            <a:endParaRPr/>
          </a:p>
          <a:p>
            <a:pPr marL="342900" lvl="0" indent="-342900" algn="l" rtl="0">
              <a:spcBef>
                <a:spcPts val="496"/>
              </a:spcBef>
              <a:spcAft>
                <a:spcPts val="0"/>
              </a:spcAft>
              <a:buClr>
                <a:srgbClr val="9966FF"/>
              </a:buClr>
              <a:buSzPct val="100000"/>
              <a:buChar char="•"/>
            </a:pPr>
            <a:r>
              <a:rPr lang="en-US" b="1">
                <a:solidFill>
                  <a:srgbClr val="9966FF"/>
                </a:solidFill>
              </a:rPr>
              <a:t>glEnd ( );</a:t>
            </a:r>
            <a:endParaRPr>
              <a:solidFill>
                <a:srgbClr val="9966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Point Functions</a:t>
            </a:r>
            <a:endParaRPr/>
          </a:p>
        </p:txBody>
      </p:sp>
      <p:sp>
        <p:nvSpPr>
          <p:cNvPr id="585" name="Google Shape;585;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specifying two point positions in a three dimensional world reference frame.</a:t>
            </a:r>
            <a:endParaRPr/>
          </a:p>
          <a:p>
            <a:pPr marL="342900" lvl="0" indent="-342900" algn="l" rtl="0">
              <a:spcBef>
                <a:spcPts val="640"/>
              </a:spcBef>
              <a:spcAft>
                <a:spcPts val="0"/>
              </a:spcAft>
              <a:buClr>
                <a:schemeClr val="dk1"/>
              </a:buClr>
              <a:buSzPts val="3200"/>
              <a:buChar char="•"/>
            </a:pPr>
            <a:r>
              <a:rPr lang="en-US"/>
              <a:t>Give the coordinates as explicit floating-point values:</a:t>
            </a:r>
            <a:endParaRPr/>
          </a:p>
          <a:p>
            <a:pPr marL="342900" lvl="0" indent="-342900" algn="l" rtl="0">
              <a:spcBef>
                <a:spcPts val="640"/>
              </a:spcBef>
              <a:spcAft>
                <a:spcPts val="0"/>
              </a:spcAft>
              <a:buClr>
                <a:schemeClr val="dk1"/>
              </a:buClr>
              <a:buSzPts val="3200"/>
              <a:buChar char="•"/>
            </a:pPr>
            <a:r>
              <a:rPr lang="en-US" b="1"/>
              <a:t>glBegin (GL_POINTS);</a:t>
            </a:r>
            <a:endParaRPr/>
          </a:p>
          <a:p>
            <a:pPr marL="742950" lvl="1" indent="-285750" algn="l" rtl="0">
              <a:spcBef>
                <a:spcPts val="560"/>
              </a:spcBef>
              <a:spcAft>
                <a:spcPts val="0"/>
              </a:spcAft>
              <a:buClr>
                <a:schemeClr val="dk1"/>
              </a:buClr>
              <a:buSzPts val="2800"/>
              <a:buChar char="–"/>
            </a:pPr>
            <a:r>
              <a:rPr lang="en-US" b="1"/>
              <a:t>glVertex3f (-78.05, 909.72, 14.60);</a:t>
            </a:r>
            <a:endParaRPr/>
          </a:p>
          <a:p>
            <a:pPr marL="742950" lvl="1" indent="-285750" algn="l" rtl="0">
              <a:spcBef>
                <a:spcPts val="560"/>
              </a:spcBef>
              <a:spcAft>
                <a:spcPts val="0"/>
              </a:spcAft>
              <a:buClr>
                <a:schemeClr val="dk1"/>
              </a:buClr>
              <a:buSzPts val="2800"/>
              <a:buChar char="–"/>
            </a:pPr>
            <a:r>
              <a:rPr lang="en-US" b="1"/>
              <a:t>glVertex3f (261.91, -5200.67, 188.33);</a:t>
            </a:r>
            <a:endParaRPr/>
          </a:p>
          <a:p>
            <a:pPr marL="342900" lvl="0" indent="-342900" algn="l" rtl="0">
              <a:spcBef>
                <a:spcPts val="640"/>
              </a:spcBef>
              <a:spcAft>
                <a:spcPts val="0"/>
              </a:spcAft>
              <a:buClr>
                <a:schemeClr val="dk1"/>
              </a:buClr>
              <a:buSzPts val="3200"/>
              <a:buChar char="•"/>
            </a:pPr>
            <a:r>
              <a:rPr lang="en-US" b="1"/>
              <a:t>glEnd (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 Functions</a:t>
            </a:r>
            <a:endParaRPr/>
          </a:p>
        </p:txBody>
      </p:sp>
      <p:sp>
        <p:nvSpPr>
          <p:cNvPr id="591" name="Google Shape;591;p6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Provide a function for specifying one or more straight-line segments, where each line  segment is defined by two endpoint coordinate positions.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7"/>
          <p:cNvSpPr/>
          <p:nvPr/>
        </p:nvSpPr>
        <p:spPr>
          <a:xfrm>
            <a:off x="0" y="381000"/>
            <a:ext cx="9144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Cambria Math"/>
                <a:ea typeface="Cambria Math"/>
                <a:cs typeface="Cambria Math"/>
                <a:sym typeface="Cambria Math"/>
              </a:rPr>
              <a:t>1. Graphs and Charts</a:t>
            </a:r>
            <a:endParaRPr sz="3200">
              <a:solidFill>
                <a:schemeClr val="dk1"/>
              </a:solidFill>
              <a:latin typeface="Calibri"/>
              <a:ea typeface="Calibri"/>
              <a:cs typeface="Calibri"/>
              <a:sym typeface="Calibri"/>
            </a:endParaRPr>
          </a:p>
        </p:txBody>
      </p:sp>
      <p:sp>
        <p:nvSpPr>
          <p:cNvPr id="132" name="Google Shape;132;p7"/>
          <p:cNvSpPr/>
          <p:nvPr/>
        </p:nvSpPr>
        <p:spPr>
          <a:xfrm>
            <a:off x="0" y="1066800"/>
            <a:ext cx="9144000" cy="1569660"/>
          </a:xfrm>
          <a:prstGeom prst="rect">
            <a:avLst/>
          </a:prstGeom>
          <a:noFill/>
          <a:ln>
            <a:noFill/>
          </a:ln>
        </p:spPr>
        <p:txBody>
          <a:bodyPr spcFirstLastPara="1" wrap="square" lIns="91425" tIns="45700" rIns="91425" bIns="45700" anchor="t" anchorCtr="0">
            <a:spAutoFit/>
          </a:bodyPr>
          <a:lstStyle/>
          <a:p>
            <a:pPr marL="0" marR="0" lvl="0" indent="-152400" algn="just"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This application is normally used to summarize financial, statistical, mathematical, scientific, and economics data for research.</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Graphs and charts can be in 3-D formats to make the presentation.</a:t>
            </a:r>
            <a:endParaRPr/>
          </a:p>
        </p:txBody>
      </p:sp>
      <p:pic>
        <p:nvPicPr>
          <p:cNvPr id="133" name="Google Shape;133;p7" descr="Types of Graphs and Charts and Their Uses: with Examples and Pics"/>
          <p:cNvPicPr preferRelativeResize="0"/>
          <p:nvPr/>
        </p:nvPicPr>
        <p:blipFill rotWithShape="1">
          <a:blip r:embed="rId3">
            <a:alphaModFix/>
          </a:blip>
          <a:srcRect/>
          <a:stretch/>
        </p:blipFill>
        <p:spPr>
          <a:xfrm>
            <a:off x="381000" y="3048000"/>
            <a:ext cx="8229600" cy="3581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 calcmode="lin" valueType="num">
                                      <p:cBhvr additive="base">
                                        <p:cTn id="7" dur="500"/>
                                        <p:tgtEl>
                                          <p:spTgt spid="1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2">
                                            <p:txEl>
                                              <p:pRg st="1" end="1"/>
                                            </p:txEl>
                                          </p:spTgt>
                                        </p:tgtEl>
                                        <p:attrNameLst>
                                          <p:attrName>style.visibility</p:attrName>
                                        </p:attrNameLst>
                                      </p:cBhvr>
                                      <p:to>
                                        <p:strVal val="visible"/>
                                      </p:to>
                                    </p:set>
                                    <p:anim calcmode="lin" valueType="num">
                                      <p:cBhvr additive="base">
                                        <p:cTn id="12" dur="500"/>
                                        <p:tgtEl>
                                          <p:spTgt spid="13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2">
                                            <p:txEl>
                                              <p:pRg st="2" end="2"/>
                                            </p:txEl>
                                          </p:spTgt>
                                        </p:tgtEl>
                                        <p:attrNameLst>
                                          <p:attrName>style.visibility</p:attrName>
                                        </p:attrNameLst>
                                      </p:cBhvr>
                                      <p:to>
                                        <p:strVal val="visible"/>
                                      </p:to>
                                    </p:set>
                                    <p:anim calcmode="lin" valueType="num">
                                      <p:cBhvr additive="base">
                                        <p:cTn id="17" dur="500"/>
                                        <p:tgtEl>
                                          <p:spTgt spid="1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anim calcmode="lin" valueType="num">
                                      <p:cBhvr additive="base">
                                        <p:cTn id="22" dur="500"/>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 Functions</a:t>
            </a:r>
            <a:endParaRPr/>
          </a:p>
        </p:txBody>
      </p:sp>
      <p:sp>
        <p:nvSpPr>
          <p:cNvPr id="597" name="Google Shape;597;p70"/>
          <p:cNvSpPr txBox="1">
            <a:spLocks noGrp="1"/>
          </p:cNvSpPr>
          <p:nvPr>
            <p:ph type="body" idx="1"/>
          </p:nvPr>
        </p:nvSpPr>
        <p:spPr>
          <a:xfrm>
            <a:off x="457200" y="1981200"/>
            <a:ext cx="8382000" cy="3886200"/>
          </a:xfrm>
          <a:prstGeom prst="rect">
            <a:avLst/>
          </a:prstGeom>
          <a:noFill/>
          <a:ln>
            <a:noFill/>
          </a:ln>
        </p:spPr>
        <p:txBody>
          <a:bodyPr spcFirstLastPara="1" wrap="square" lIns="91425" tIns="45700" rIns="91425" bIns="45700" anchor="t" anchorCtr="0">
            <a:normAutofit/>
          </a:bodyPr>
          <a:lstStyle/>
          <a:p>
            <a:pPr marL="533400" lvl="0" indent="-533400" algn="l" rtl="0">
              <a:spcBef>
                <a:spcPts val="0"/>
              </a:spcBef>
              <a:spcAft>
                <a:spcPts val="0"/>
              </a:spcAft>
              <a:buClr>
                <a:schemeClr val="dk1"/>
              </a:buClr>
              <a:buSzPts val="2800"/>
              <a:buChar char="•"/>
            </a:pPr>
            <a:r>
              <a:rPr lang="en-US" sz="2800"/>
              <a:t>Lines, </a:t>
            </a:r>
            <a:r>
              <a:rPr lang="en-US" sz="2800" b="1">
                <a:latin typeface="Courier New"/>
                <a:ea typeface="Courier New"/>
                <a:cs typeface="Courier New"/>
                <a:sym typeface="Courier New"/>
              </a:rPr>
              <a:t>GL_LINES</a:t>
            </a:r>
            <a:endParaRPr/>
          </a:p>
          <a:p>
            <a:pPr marL="914400" lvl="1" indent="-457200" algn="l" rtl="0">
              <a:spcBef>
                <a:spcPts val="360"/>
              </a:spcBef>
              <a:spcAft>
                <a:spcPts val="0"/>
              </a:spcAft>
              <a:buClr>
                <a:schemeClr val="dk1"/>
              </a:buClr>
              <a:buSzPts val="1800"/>
              <a:buChar char="–"/>
            </a:pPr>
            <a:r>
              <a:rPr lang="en-US" sz="1800"/>
              <a:t>Pairs of vertices interpreted as individual line segments</a:t>
            </a:r>
            <a:endParaRPr/>
          </a:p>
          <a:p>
            <a:pPr marL="914400" lvl="1" indent="-457200" algn="l" rtl="0">
              <a:spcBef>
                <a:spcPts val="360"/>
              </a:spcBef>
              <a:spcAft>
                <a:spcPts val="0"/>
              </a:spcAft>
              <a:buClr>
                <a:schemeClr val="dk1"/>
              </a:buClr>
              <a:buSzPts val="1800"/>
              <a:buChar char="–"/>
            </a:pPr>
            <a:r>
              <a:rPr lang="en-US" sz="1800"/>
              <a:t>Can specify line width using:</a:t>
            </a:r>
            <a:endParaRPr/>
          </a:p>
          <a:p>
            <a:pPr marL="1295400" lvl="2" indent="-381000" algn="l" rtl="0">
              <a:spcBef>
                <a:spcPts val="560"/>
              </a:spcBef>
              <a:spcAft>
                <a:spcPts val="0"/>
              </a:spcAft>
              <a:buClr>
                <a:schemeClr val="dk1"/>
              </a:buClr>
              <a:buSzPts val="2800"/>
              <a:buChar char="•"/>
            </a:pPr>
            <a:r>
              <a:rPr lang="en-US" sz="2800" b="1" i="1"/>
              <a:t>glLineWidth</a:t>
            </a:r>
            <a:r>
              <a:rPr lang="en-US" sz="2800"/>
              <a:t> </a:t>
            </a:r>
            <a:r>
              <a:rPr lang="en-US" sz="2800" b="1" i="1"/>
              <a:t>(float width)</a:t>
            </a:r>
            <a:endParaRPr sz="2800" b="1" i="1"/>
          </a:p>
          <a:p>
            <a:pPr marL="914400" lvl="1" indent="-342900" algn="l" rtl="0">
              <a:spcBef>
                <a:spcPts val="360"/>
              </a:spcBef>
              <a:spcAft>
                <a:spcPts val="0"/>
              </a:spcAft>
              <a:buClr>
                <a:schemeClr val="dk1"/>
              </a:buClr>
              <a:buSzPts val="1800"/>
              <a:buNone/>
            </a:pPr>
            <a:endParaRPr sz="1800"/>
          </a:p>
          <a:p>
            <a:pPr marL="914400" lvl="1" indent="-304800" algn="l" rtl="0">
              <a:spcBef>
                <a:spcPts val="480"/>
              </a:spcBef>
              <a:spcAft>
                <a:spcPts val="0"/>
              </a:spcAft>
              <a:buClr>
                <a:schemeClr val="dk1"/>
              </a:buClr>
              <a:buSzPts val="2400"/>
              <a:buNone/>
            </a:pPr>
            <a:endParaRPr sz="2400"/>
          </a:p>
          <a:p>
            <a:pPr marL="914400" lvl="1" indent="-304800" algn="l" rtl="0">
              <a:spcBef>
                <a:spcPts val="480"/>
              </a:spcBef>
              <a:spcAft>
                <a:spcPts val="0"/>
              </a:spcAft>
              <a:buClr>
                <a:schemeClr val="dk1"/>
              </a:buClr>
              <a:buSzPts val="2400"/>
              <a:buNone/>
            </a:pPr>
            <a:endParaRPr sz="2400"/>
          </a:p>
        </p:txBody>
      </p:sp>
      <p:pic>
        <p:nvPicPr>
          <p:cNvPr id="598" name="Google Shape;598;p70"/>
          <p:cNvPicPr preferRelativeResize="0">
            <a:picLocks noGrp="1"/>
          </p:cNvPicPr>
          <p:nvPr>
            <p:ph type="body" idx="2"/>
          </p:nvPr>
        </p:nvPicPr>
        <p:blipFill rotWithShape="1">
          <a:blip r:embed="rId3">
            <a:alphaModFix/>
          </a:blip>
          <a:srcRect/>
          <a:stretch/>
        </p:blipFill>
        <p:spPr>
          <a:xfrm>
            <a:off x="990600" y="3810000"/>
            <a:ext cx="2193925" cy="1846262"/>
          </a:xfrm>
          <a:prstGeom prst="rect">
            <a:avLst/>
          </a:prstGeom>
          <a:noFill/>
          <a:ln>
            <a:noFill/>
          </a:ln>
        </p:spPr>
      </p:pic>
      <p:pic>
        <p:nvPicPr>
          <p:cNvPr id="599" name="Google Shape;599;p70"/>
          <p:cNvPicPr preferRelativeResize="0">
            <a:picLocks noGrp="1"/>
          </p:cNvPicPr>
          <p:nvPr>
            <p:ph type="body" idx="3"/>
          </p:nvPr>
        </p:nvPicPr>
        <p:blipFill rotWithShape="1">
          <a:blip r:embed="rId4">
            <a:alphaModFix/>
          </a:blip>
          <a:srcRect/>
          <a:stretch/>
        </p:blipFill>
        <p:spPr>
          <a:xfrm>
            <a:off x="4572000" y="4114800"/>
            <a:ext cx="2058988" cy="185578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 Functions</a:t>
            </a:r>
            <a:endParaRPr/>
          </a:p>
        </p:txBody>
      </p:sp>
      <p:sp>
        <p:nvSpPr>
          <p:cNvPr id="605" name="Google Shape;605;p71"/>
          <p:cNvSpPr txBox="1">
            <a:spLocks noGrp="1"/>
          </p:cNvSpPr>
          <p:nvPr>
            <p:ph type="body" idx="1"/>
          </p:nvPr>
        </p:nvSpPr>
        <p:spPr>
          <a:xfrm>
            <a:off x="457200" y="1981200"/>
            <a:ext cx="8382000" cy="3886200"/>
          </a:xfrm>
          <a:prstGeom prst="rect">
            <a:avLst/>
          </a:prstGeom>
          <a:noFill/>
          <a:ln>
            <a:noFill/>
          </a:ln>
        </p:spPr>
        <p:txBody>
          <a:bodyPr spcFirstLastPara="1" wrap="square" lIns="91425" tIns="45700" rIns="91425" bIns="45700" anchor="t" anchorCtr="0">
            <a:normAutofit/>
          </a:bodyPr>
          <a:lstStyle/>
          <a:p>
            <a:pPr marL="533400" lvl="0" indent="-533400" algn="l" rtl="0">
              <a:spcBef>
                <a:spcPts val="0"/>
              </a:spcBef>
              <a:spcAft>
                <a:spcPts val="0"/>
              </a:spcAft>
              <a:buClr>
                <a:schemeClr val="dk1"/>
              </a:buClr>
              <a:buSzPts val="2800"/>
              <a:buChar char="•"/>
            </a:pPr>
            <a:r>
              <a:rPr lang="en-US" sz="2800"/>
              <a:t>Line Loop, </a:t>
            </a:r>
            <a:r>
              <a:rPr lang="en-US" sz="2800" b="1">
                <a:latin typeface="Courier New"/>
                <a:ea typeface="Courier New"/>
                <a:cs typeface="Courier New"/>
                <a:sym typeface="Courier New"/>
              </a:rPr>
              <a:t>GL_LINE_LOOP</a:t>
            </a:r>
            <a:endParaRPr/>
          </a:p>
          <a:p>
            <a:pPr marL="914400" lvl="1" indent="-457200" algn="l" rtl="0">
              <a:spcBef>
                <a:spcPts val="480"/>
              </a:spcBef>
              <a:spcAft>
                <a:spcPts val="0"/>
              </a:spcAft>
              <a:buClr>
                <a:schemeClr val="dk1"/>
              </a:buClr>
              <a:buSzPts val="2400"/>
              <a:buChar char="–"/>
            </a:pPr>
            <a:r>
              <a:rPr lang="en-US" sz="2400"/>
              <a:t>Line strip with a segment added between last and first vertices</a:t>
            </a:r>
            <a:endParaRPr/>
          </a:p>
          <a:p>
            <a:pPr marL="914400" lvl="1" indent="-304800" algn="l" rtl="0">
              <a:spcBef>
                <a:spcPts val="480"/>
              </a:spcBef>
              <a:spcAft>
                <a:spcPts val="0"/>
              </a:spcAft>
              <a:buClr>
                <a:schemeClr val="dk1"/>
              </a:buClr>
              <a:buSzPts val="2400"/>
              <a:buNone/>
            </a:pPr>
            <a:endParaRPr sz="2400"/>
          </a:p>
          <a:p>
            <a:pPr marL="914400" lvl="1" indent="-304800" algn="l" rtl="0">
              <a:spcBef>
                <a:spcPts val="480"/>
              </a:spcBef>
              <a:spcAft>
                <a:spcPts val="0"/>
              </a:spcAft>
              <a:buClr>
                <a:schemeClr val="dk1"/>
              </a:buClr>
              <a:buSzPts val="2400"/>
              <a:buNone/>
            </a:pPr>
            <a:endParaRPr sz="2400"/>
          </a:p>
        </p:txBody>
      </p:sp>
      <p:pic>
        <p:nvPicPr>
          <p:cNvPr id="606" name="Google Shape;606;p71"/>
          <p:cNvPicPr preferRelativeResize="0">
            <a:picLocks noGrp="1"/>
          </p:cNvPicPr>
          <p:nvPr>
            <p:ph type="body" idx="2"/>
          </p:nvPr>
        </p:nvPicPr>
        <p:blipFill rotWithShape="1">
          <a:blip r:embed="rId3">
            <a:alphaModFix/>
          </a:blip>
          <a:srcRect/>
          <a:stretch/>
        </p:blipFill>
        <p:spPr>
          <a:xfrm>
            <a:off x="1524000" y="3810000"/>
            <a:ext cx="2228850" cy="1866900"/>
          </a:xfrm>
          <a:prstGeom prst="rect">
            <a:avLst/>
          </a:prstGeom>
          <a:noFill/>
          <a:ln>
            <a:noFill/>
          </a:ln>
        </p:spPr>
      </p:pic>
      <p:pic>
        <p:nvPicPr>
          <p:cNvPr id="607" name="Google Shape;607;p71"/>
          <p:cNvPicPr preferRelativeResize="0">
            <a:picLocks noGrp="1"/>
          </p:cNvPicPr>
          <p:nvPr>
            <p:ph type="body" idx="3"/>
          </p:nvPr>
        </p:nvPicPr>
        <p:blipFill rotWithShape="1">
          <a:blip r:embed="rId4">
            <a:alphaModFix/>
          </a:blip>
          <a:srcRect/>
          <a:stretch/>
        </p:blipFill>
        <p:spPr>
          <a:xfrm>
            <a:off x="4876800" y="3733800"/>
            <a:ext cx="2001837" cy="1866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 Functions</a:t>
            </a:r>
            <a:endParaRPr/>
          </a:p>
        </p:txBody>
      </p:sp>
      <p:sp>
        <p:nvSpPr>
          <p:cNvPr id="613" name="Google Shape;613;p72"/>
          <p:cNvSpPr txBox="1">
            <a:spLocks noGrp="1"/>
          </p:cNvSpPr>
          <p:nvPr>
            <p:ph type="body" idx="1"/>
          </p:nvPr>
        </p:nvSpPr>
        <p:spPr>
          <a:xfrm>
            <a:off x="457200" y="1981200"/>
            <a:ext cx="8382000" cy="3886200"/>
          </a:xfrm>
          <a:prstGeom prst="rect">
            <a:avLst/>
          </a:prstGeom>
          <a:noFill/>
          <a:ln>
            <a:noFill/>
          </a:ln>
        </p:spPr>
        <p:txBody>
          <a:bodyPr spcFirstLastPara="1" wrap="square" lIns="91425" tIns="45700" rIns="91425" bIns="45700" anchor="t" anchorCtr="0">
            <a:normAutofit/>
          </a:bodyPr>
          <a:lstStyle/>
          <a:p>
            <a:pPr marL="533400" lvl="0" indent="-533400" algn="l" rtl="0">
              <a:spcBef>
                <a:spcPts val="0"/>
              </a:spcBef>
              <a:spcAft>
                <a:spcPts val="0"/>
              </a:spcAft>
              <a:buClr>
                <a:schemeClr val="dk1"/>
              </a:buClr>
              <a:buSzPts val="2800"/>
              <a:buChar char="•"/>
            </a:pPr>
            <a:r>
              <a:rPr lang="en-US" sz="2800"/>
              <a:t>Line Strip, </a:t>
            </a:r>
            <a:r>
              <a:rPr lang="en-US" sz="2800" b="1">
                <a:latin typeface="Courier New"/>
                <a:ea typeface="Courier New"/>
                <a:cs typeface="Courier New"/>
                <a:sym typeface="Courier New"/>
              </a:rPr>
              <a:t>GL_LINE_STRIP</a:t>
            </a:r>
            <a:endParaRPr/>
          </a:p>
          <a:p>
            <a:pPr marL="914400" lvl="1" indent="-457200" algn="l" rtl="0">
              <a:spcBef>
                <a:spcPts val="480"/>
              </a:spcBef>
              <a:spcAft>
                <a:spcPts val="0"/>
              </a:spcAft>
              <a:buClr>
                <a:schemeClr val="dk1"/>
              </a:buClr>
              <a:buSzPts val="2400"/>
              <a:buChar char="–"/>
            </a:pPr>
            <a:r>
              <a:rPr lang="en-US" sz="2400"/>
              <a:t>series of connected line segments</a:t>
            </a:r>
            <a:endParaRPr/>
          </a:p>
          <a:p>
            <a:pPr marL="914400" lvl="1" indent="-304800" algn="l" rtl="0">
              <a:spcBef>
                <a:spcPts val="480"/>
              </a:spcBef>
              <a:spcAft>
                <a:spcPts val="0"/>
              </a:spcAft>
              <a:buClr>
                <a:schemeClr val="dk1"/>
              </a:buClr>
              <a:buSzPts val="2400"/>
              <a:buNone/>
            </a:pPr>
            <a:endParaRPr sz="2400"/>
          </a:p>
          <a:p>
            <a:pPr marL="914400" lvl="1" indent="-304800" algn="l" rtl="0">
              <a:spcBef>
                <a:spcPts val="480"/>
              </a:spcBef>
              <a:spcAft>
                <a:spcPts val="0"/>
              </a:spcAft>
              <a:buClr>
                <a:schemeClr val="dk1"/>
              </a:buClr>
              <a:buSzPts val="2400"/>
              <a:buNone/>
            </a:pPr>
            <a:endParaRPr sz="2400"/>
          </a:p>
        </p:txBody>
      </p:sp>
      <p:pic>
        <p:nvPicPr>
          <p:cNvPr id="614" name="Google Shape;614;p72"/>
          <p:cNvPicPr preferRelativeResize="0">
            <a:picLocks noGrp="1"/>
          </p:cNvPicPr>
          <p:nvPr>
            <p:ph type="body" idx="2"/>
          </p:nvPr>
        </p:nvPicPr>
        <p:blipFill rotWithShape="1">
          <a:blip r:embed="rId3">
            <a:alphaModFix/>
          </a:blip>
          <a:srcRect/>
          <a:stretch/>
        </p:blipFill>
        <p:spPr>
          <a:xfrm>
            <a:off x="1905000" y="4038600"/>
            <a:ext cx="2255838" cy="1866900"/>
          </a:xfrm>
          <a:prstGeom prst="rect">
            <a:avLst/>
          </a:prstGeom>
          <a:noFill/>
          <a:ln>
            <a:noFill/>
          </a:ln>
        </p:spPr>
      </p:pic>
      <p:pic>
        <p:nvPicPr>
          <p:cNvPr id="615" name="Google Shape;615;p72"/>
          <p:cNvPicPr preferRelativeResize="0">
            <a:picLocks noGrp="1"/>
          </p:cNvPicPr>
          <p:nvPr>
            <p:ph type="body" idx="3"/>
          </p:nvPr>
        </p:nvPicPr>
        <p:blipFill rotWithShape="1">
          <a:blip r:embed="rId4">
            <a:alphaModFix/>
          </a:blip>
          <a:srcRect/>
          <a:stretch/>
        </p:blipFill>
        <p:spPr>
          <a:xfrm>
            <a:off x="5659438" y="4010025"/>
            <a:ext cx="2014537" cy="184626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 Functions</a:t>
            </a:r>
            <a:endParaRPr/>
          </a:p>
        </p:txBody>
      </p:sp>
      <p:sp>
        <p:nvSpPr>
          <p:cNvPr id="621" name="Google Shape;621;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622" name="Google Shape;622;p73"/>
          <p:cNvPicPr preferRelativeResize="0"/>
          <p:nvPr/>
        </p:nvPicPr>
        <p:blipFill rotWithShape="1">
          <a:blip r:embed="rId3">
            <a:alphaModFix/>
          </a:blip>
          <a:srcRect/>
          <a:stretch/>
        </p:blipFill>
        <p:spPr>
          <a:xfrm>
            <a:off x="642938" y="2390775"/>
            <a:ext cx="7858125" cy="2076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Curve Functions</a:t>
            </a:r>
            <a:endParaRPr/>
          </a:p>
        </p:txBody>
      </p:sp>
      <p:sp>
        <p:nvSpPr>
          <p:cNvPr id="628" name="Google Shape;628;p7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Routines for generating basic curves, such as circles and ellipses, </a:t>
            </a:r>
            <a:r>
              <a:rPr lang="en-US" u="sng">
                <a:solidFill>
                  <a:srgbClr val="FF0000"/>
                </a:solidFill>
              </a:rPr>
              <a:t>are not included as primitive functions in the OpenGL core library.</a:t>
            </a:r>
            <a:endParaRPr/>
          </a:p>
          <a:p>
            <a:pPr marL="342900" lvl="0" indent="-342900" algn="l" rtl="0">
              <a:spcBef>
                <a:spcPts val="640"/>
              </a:spcBef>
              <a:spcAft>
                <a:spcPts val="0"/>
              </a:spcAft>
              <a:buClr>
                <a:schemeClr val="dk1"/>
              </a:buClr>
              <a:buSzPts val="3200"/>
              <a:buChar char="•"/>
            </a:pPr>
            <a:r>
              <a:rPr lang="en-US"/>
              <a:t>OpenGL Utility (GLU) library has routines for three-dimensional quadrics, such as spheres and cylinders,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Curve Functions</a:t>
            </a:r>
            <a:endParaRPr/>
          </a:p>
        </p:txBody>
      </p:sp>
      <p:sp>
        <p:nvSpPr>
          <p:cNvPr id="634" name="Google Shape;634;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Second alternative to display a simple curve is to approximate it </a:t>
            </a:r>
            <a:r>
              <a:rPr lang="en-US" u="sng">
                <a:solidFill>
                  <a:srgbClr val="FF0000"/>
                </a:solidFill>
              </a:rPr>
              <a:t>using a polyline</a:t>
            </a:r>
            <a:r>
              <a:rPr lang="en-US"/>
              <a:t>. </a:t>
            </a:r>
            <a:endParaRPr/>
          </a:p>
          <a:p>
            <a:pPr marL="342900" lvl="0" indent="-342900" algn="l" rtl="0">
              <a:spcBef>
                <a:spcPts val="640"/>
              </a:spcBef>
              <a:spcAft>
                <a:spcPts val="0"/>
              </a:spcAft>
              <a:buClr>
                <a:schemeClr val="dk1"/>
              </a:buClr>
              <a:buSzPts val="3200"/>
              <a:buChar char="•"/>
            </a:pPr>
            <a:r>
              <a:rPr lang="en-US"/>
              <a:t>We just need to locate a set of points along the curve path and connect the points with straight-line segments. </a:t>
            </a:r>
            <a:endParaRPr/>
          </a:p>
          <a:p>
            <a:pPr marL="342900" lvl="0" indent="-342900" algn="l" rtl="0">
              <a:spcBef>
                <a:spcPts val="640"/>
              </a:spcBef>
              <a:spcAft>
                <a:spcPts val="0"/>
              </a:spcAft>
              <a:buClr>
                <a:schemeClr val="dk1"/>
              </a:buClr>
              <a:buSzPts val="3200"/>
              <a:buChar char="•"/>
            </a:pPr>
            <a:r>
              <a:rPr lang="en-US"/>
              <a:t>The more line sections we include in the polyline, the smoother the appearance of the curve.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Curve Functions</a:t>
            </a:r>
            <a:endParaRPr/>
          </a:p>
        </p:txBody>
      </p:sp>
      <p:sp>
        <p:nvSpPr>
          <p:cNvPr id="640" name="Google Shape;640;p7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641" name="Google Shape;641;p76"/>
          <p:cNvPicPr preferRelativeResize="0"/>
          <p:nvPr/>
        </p:nvPicPr>
        <p:blipFill rotWithShape="1">
          <a:blip r:embed="rId3">
            <a:alphaModFix/>
          </a:blip>
          <a:srcRect/>
          <a:stretch/>
        </p:blipFill>
        <p:spPr>
          <a:xfrm>
            <a:off x="1219200" y="1600200"/>
            <a:ext cx="6705600" cy="4486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Curve Functions</a:t>
            </a:r>
            <a:endParaRPr/>
          </a:p>
        </p:txBody>
      </p:sp>
      <p:sp>
        <p:nvSpPr>
          <p:cNvPr id="647" name="Google Shape;647;p7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third alternative is to </a:t>
            </a:r>
            <a:r>
              <a:rPr lang="en-US" u="sng">
                <a:solidFill>
                  <a:srgbClr val="FF0000"/>
                </a:solidFill>
              </a:rPr>
              <a:t>write our own curve-generation functions based on the algorithms </a:t>
            </a:r>
            <a:r>
              <a:rPr lang="en-US"/>
              <a:t>presented in following chapters.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Point Attributes</a:t>
            </a:r>
            <a:endParaRPr/>
          </a:p>
        </p:txBody>
      </p:sp>
      <p:sp>
        <p:nvSpPr>
          <p:cNvPr id="653" name="Google Shape;653;p78"/>
          <p:cNvSpPr txBox="1">
            <a:spLocks noGrp="1"/>
          </p:cNvSpPr>
          <p:nvPr>
            <p:ph type="body" idx="1"/>
          </p:nvPr>
        </p:nvSpPr>
        <p:spPr>
          <a:xfrm>
            <a:off x="381000" y="13716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Char char="•"/>
            </a:pPr>
            <a:r>
              <a:rPr lang="en-US"/>
              <a:t>Two attributes for points: </a:t>
            </a:r>
            <a:endParaRPr/>
          </a:p>
          <a:p>
            <a:pPr marL="742950" lvl="1" indent="-285781" algn="l" rtl="0">
              <a:spcBef>
                <a:spcPts val="647"/>
              </a:spcBef>
              <a:spcAft>
                <a:spcPts val="0"/>
              </a:spcAft>
              <a:buClr>
                <a:schemeClr val="dk1"/>
              </a:buClr>
              <a:buSzPct val="100000"/>
              <a:buChar char="–"/>
            </a:pPr>
            <a:r>
              <a:rPr lang="en-US" sz="3500"/>
              <a:t>Color </a:t>
            </a:r>
            <a:endParaRPr/>
          </a:p>
          <a:p>
            <a:pPr marL="742950" lvl="1" indent="-285781" algn="l" rtl="0">
              <a:spcBef>
                <a:spcPts val="647"/>
              </a:spcBef>
              <a:spcAft>
                <a:spcPts val="0"/>
              </a:spcAft>
              <a:buClr>
                <a:schemeClr val="dk1"/>
              </a:buClr>
              <a:buSzPct val="100000"/>
              <a:buChar char="–"/>
            </a:pPr>
            <a:r>
              <a:rPr lang="en-US" sz="3500"/>
              <a:t>size.</a:t>
            </a:r>
            <a:endParaRPr/>
          </a:p>
          <a:p>
            <a:pPr marL="342900" lvl="0" indent="-342900" algn="l" rtl="0">
              <a:spcBef>
                <a:spcPts val="592"/>
              </a:spcBef>
              <a:spcAft>
                <a:spcPts val="0"/>
              </a:spcAft>
              <a:buClr>
                <a:srgbClr val="FF0000"/>
              </a:buClr>
              <a:buSzPct val="100000"/>
              <a:buChar char="•"/>
            </a:pPr>
            <a:r>
              <a:rPr lang="en-US" u="sng">
                <a:solidFill>
                  <a:srgbClr val="FF0000"/>
                </a:solidFill>
              </a:rPr>
              <a:t>Color</a:t>
            </a:r>
            <a:endParaRPr/>
          </a:p>
          <a:p>
            <a:pPr marL="342900" lvl="0" indent="-342900" algn="l" rtl="0">
              <a:spcBef>
                <a:spcPts val="592"/>
              </a:spcBef>
              <a:spcAft>
                <a:spcPts val="0"/>
              </a:spcAft>
              <a:buClr>
                <a:schemeClr val="dk1"/>
              </a:buClr>
              <a:buSzPct val="100000"/>
              <a:buChar char="•"/>
            </a:pPr>
            <a:r>
              <a:rPr lang="en-US"/>
              <a:t>The </a:t>
            </a:r>
            <a:r>
              <a:rPr lang="en-US" u="sng">
                <a:solidFill>
                  <a:srgbClr val="FF0000"/>
                </a:solidFill>
              </a:rPr>
              <a:t>displayed color of a designated point </a:t>
            </a:r>
            <a:r>
              <a:rPr lang="en-US"/>
              <a:t>position is controlled by the current color values in the state list. Also, a color is specified with either the</a:t>
            </a:r>
            <a:endParaRPr/>
          </a:p>
          <a:p>
            <a:pPr marL="742950" lvl="1" indent="-285750" algn="l" rtl="0">
              <a:spcBef>
                <a:spcPts val="518"/>
              </a:spcBef>
              <a:spcAft>
                <a:spcPts val="0"/>
              </a:spcAft>
              <a:buClr>
                <a:schemeClr val="dk1"/>
              </a:buClr>
              <a:buSzPct val="100000"/>
              <a:buChar char="–"/>
            </a:pPr>
            <a:r>
              <a:rPr lang="en-US"/>
              <a:t> </a:t>
            </a:r>
            <a:r>
              <a:rPr lang="en-US" b="1"/>
              <a:t>glColor </a:t>
            </a:r>
            <a:r>
              <a:rPr lang="en-US"/>
              <a:t>function or</a:t>
            </a:r>
            <a:endParaRPr/>
          </a:p>
          <a:p>
            <a:pPr marL="742950" lvl="1" indent="-285750" algn="l" rtl="0">
              <a:spcBef>
                <a:spcPts val="518"/>
              </a:spcBef>
              <a:spcAft>
                <a:spcPts val="0"/>
              </a:spcAft>
              <a:buClr>
                <a:schemeClr val="dk1"/>
              </a:buClr>
              <a:buSzPct val="100000"/>
              <a:buChar char="–"/>
            </a:pPr>
            <a:r>
              <a:rPr lang="en-US" b="1"/>
              <a:t>glIndex function.</a:t>
            </a:r>
            <a:endParaRPr/>
          </a:p>
          <a:p>
            <a:pPr marL="342900" lvl="0" indent="-154940" algn="l" rtl="0">
              <a:spcBef>
                <a:spcPts val="592"/>
              </a:spcBef>
              <a:spcAft>
                <a:spcPts val="0"/>
              </a:spcAft>
              <a:buClr>
                <a:schemeClr val="dk1"/>
              </a:buClr>
              <a:buSzPct val="1000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Point Attributes</a:t>
            </a:r>
            <a:endParaRPr/>
          </a:p>
        </p:txBody>
      </p:sp>
      <p:sp>
        <p:nvSpPr>
          <p:cNvPr id="659" name="Google Shape;659;p79"/>
          <p:cNvSpPr txBox="1">
            <a:spLocks noGrp="1"/>
          </p:cNvSpPr>
          <p:nvPr>
            <p:ph type="body" idx="1"/>
          </p:nvPr>
        </p:nvSpPr>
        <p:spPr>
          <a:xfrm>
            <a:off x="457200" y="1295400"/>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FF0000"/>
              </a:buClr>
              <a:buSzPct val="100000"/>
              <a:buChar char="•"/>
            </a:pPr>
            <a:r>
              <a:rPr lang="en-US" u="sng">
                <a:solidFill>
                  <a:srgbClr val="FF0000"/>
                </a:solidFill>
              </a:rPr>
              <a:t>Size</a:t>
            </a:r>
            <a:endParaRPr/>
          </a:p>
          <a:p>
            <a:pPr marL="342900" lvl="0" indent="-342900" algn="l" rtl="0">
              <a:spcBef>
                <a:spcPts val="561"/>
              </a:spcBef>
              <a:spcAft>
                <a:spcPts val="0"/>
              </a:spcAft>
              <a:buClr>
                <a:schemeClr val="dk1"/>
              </a:buClr>
              <a:buSzPct val="100000"/>
              <a:buNone/>
            </a:pPr>
            <a:r>
              <a:rPr lang="en-US"/>
              <a:t>   </a:t>
            </a:r>
            <a:r>
              <a:rPr lang="en-US" sz="3300"/>
              <a:t>We set the </a:t>
            </a:r>
            <a:r>
              <a:rPr lang="en-US" sz="3300">
                <a:solidFill>
                  <a:srgbClr val="FF0000"/>
                </a:solidFill>
              </a:rPr>
              <a:t>size for an OpenGL point </a:t>
            </a:r>
            <a:r>
              <a:rPr lang="en-US" sz="3300"/>
              <a:t>with</a:t>
            </a:r>
            <a:endParaRPr/>
          </a:p>
          <a:p>
            <a:pPr marL="742950" lvl="1" indent="-285750" algn="l" rtl="0">
              <a:spcBef>
                <a:spcPts val="561"/>
              </a:spcBef>
              <a:spcAft>
                <a:spcPts val="0"/>
              </a:spcAft>
              <a:buClr>
                <a:schemeClr val="dk1"/>
              </a:buClr>
              <a:buSzPct val="100000"/>
              <a:buChar char="–"/>
            </a:pPr>
            <a:r>
              <a:rPr lang="en-US" sz="3300" b="1"/>
              <a:t>glPointSize (size);</a:t>
            </a:r>
            <a:endParaRPr/>
          </a:p>
          <a:p>
            <a:pPr marL="342900" lvl="0" indent="-342900" algn="l" rtl="0">
              <a:spcBef>
                <a:spcPts val="561"/>
              </a:spcBef>
              <a:spcAft>
                <a:spcPts val="0"/>
              </a:spcAft>
              <a:buClr>
                <a:schemeClr val="dk1"/>
              </a:buClr>
              <a:buSzPct val="100000"/>
              <a:buChar char="•"/>
            </a:pPr>
            <a:r>
              <a:rPr lang="en-US" sz="3300"/>
              <a:t>Point is then displayed as a square block of pixels. </a:t>
            </a:r>
            <a:r>
              <a:rPr lang="en-US"/>
              <a:t>The default value for </a:t>
            </a:r>
            <a:r>
              <a:rPr lang="en-US" u="sng">
                <a:solidFill>
                  <a:srgbClr val="FF0000"/>
                </a:solidFill>
              </a:rPr>
              <a:t>point size is 1.0.</a:t>
            </a:r>
            <a:endParaRPr sz="3300" u="sng">
              <a:solidFill>
                <a:srgbClr val="FF0000"/>
              </a:solidFill>
            </a:endParaRPr>
          </a:p>
          <a:p>
            <a:pPr marL="342900" lvl="0" indent="-342900" algn="l" rtl="0">
              <a:spcBef>
                <a:spcPts val="561"/>
              </a:spcBef>
              <a:spcAft>
                <a:spcPts val="0"/>
              </a:spcAft>
              <a:buClr>
                <a:schemeClr val="dk1"/>
              </a:buClr>
              <a:buSzPct val="100000"/>
              <a:buChar char="•"/>
            </a:pPr>
            <a:r>
              <a:rPr lang="en-US" sz="3300"/>
              <a:t>Parameter </a:t>
            </a:r>
            <a:r>
              <a:rPr lang="en-US" sz="3300" b="1"/>
              <a:t>size is </a:t>
            </a:r>
            <a:r>
              <a:rPr lang="en-US" sz="3300"/>
              <a:t>assigned a positive floating-point value, which is rounded to an integer .</a:t>
            </a:r>
            <a:endParaRPr/>
          </a:p>
          <a:p>
            <a:pPr marL="342900" lvl="0" indent="-342900" algn="l" rtl="0">
              <a:spcBef>
                <a:spcPts val="561"/>
              </a:spcBef>
              <a:spcAft>
                <a:spcPts val="0"/>
              </a:spcAft>
              <a:buClr>
                <a:schemeClr val="dk1"/>
              </a:buClr>
              <a:buSzPct val="100000"/>
              <a:buChar char="•"/>
            </a:pPr>
            <a:r>
              <a:rPr lang="en-US" sz="3300"/>
              <a:t>The number of horizontal and vertical pixels in the display of the point is determined by parameter </a:t>
            </a:r>
            <a:r>
              <a:rPr lang="en-US" sz="3300" b="1"/>
              <a:t>size. </a:t>
            </a:r>
            <a:endParaRPr/>
          </a:p>
          <a:p>
            <a:pPr marL="342900" lvl="0" indent="-342900" algn="l" rtl="0">
              <a:spcBef>
                <a:spcPts val="561"/>
              </a:spcBef>
              <a:spcAft>
                <a:spcPts val="0"/>
              </a:spcAft>
              <a:buClr>
                <a:schemeClr val="dk1"/>
              </a:buClr>
              <a:buSzPct val="100000"/>
              <a:buChar char="•"/>
            </a:pPr>
            <a:r>
              <a:rPr lang="en-US" sz="3300" b="1"/>
              <a:t>Thus, </a:t>
            </a:r>
            <a:r>
              <a:rPr lang="en-US" sz="3300"/>
              <a:t>a  point size of 1.0 displays a single pixel, </a:t>
            </a:r>
            <a:endParaRPr/>
          </a:p>
          <a:p>
            <a:pPr marL="742950" lvl="1" indent="-285750" algn="l" rtl="0">
              <a:spcBef>
                <a:spcPts val="561"/>
              </a:spcBef>
              <a:spcAft>
                <a:spcPts val="0"/>
              </a:spcAft>
              <a:buClr>
                <a:schemeClr val="dk1"/>
              </a:buClr>
              <a:buSzPct val="100000"/>
              <a:buNone/>
            </a:pPr>
            <a:r>
              <a:rPr lang="en-US" sz="3300"/>
              <a:t>             point size of 2.0 displays a 2×2 pixel array.</a:t>
            </a:r>
            <a:endParaRPr sz="3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p:nvPr/>
        </p:nvSpPr>
        <p:spPr>
          <a:xfrm>
            <a:off x="0" y="22860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2. Entertainment</a:t>
            </a:r>
            <a:endParaRPr sz="3200">
              <a:solidFill>
                <a:schemeClr val="dk1"/>
              </a:solidFill>
              <a:latin typeface="Cambria Math"/>
              <a:ea typeface="Cambria Math"/>
              <a:cs typeface="Cambria Math"/>
              <a:sym typeface="Cambria Math"/>
            </a:endParaRPr>
          </a:p>
        </p:txBody>
      </p:sp>
      <p:pic>
        <p:nvPicPr>
          <p:cNvPr id="139" name="Google Shape;139;p8" descr="3D Computer Graphic in business today. - 3dvisdesign Architectural  visualization"/>
          <p:cNvPicPr preferRelativeResize="0"/>
          <p:nvPr/>
        </p:nvPicPr>
        <p:blipFill rotWithShape="1">
          <a:blip r:embed="rId3">
            <a:alphaModFix/>
          </a:blip>
          <a:srcRect/>
          <a:stretch/>
        </p:blipFill>
        <p:spPr>
          <a:xfrm>
            <a:off x="533400" y="838200"/>
            <a:ext cx="8001000" cy="571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500"/>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Point Attributes</a:t>
            </a:r>
            <a:endParaRPr/>
          </a:p>
        </p:txBody>
      </p:sp>
      <p:sp>
        <p:nvSpPr>
          <p:cNvPr id="665" name="Google Shape;665;p80"/>
          <p:cNvSpPr txBox="1">
            <a:spLocks noGrp="1"/>
          </p:cNvSpPr>
          <p:nvPr>
            <p:ph type="body" idx="1"/>
          </p:nvPr>
        </p:nvSpPr>
        <p:spPr>
          <a:xfrm>
            <a:off x="457200" y="12954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FF0000"/>
              </a:buClr>
              <a:buSzPts val="3200"/>
              <a:buChar char="•"/>
            </a:pPr>
            <a:r>
              <a:rPr lang="en-US" u="sng">
                <a:solidFill>
                  <a:srgbClr val="FF0000"/>
                </a:solidFill>
              </a:rPr>
              <a:t>Size</a:t>
            </a:r>
            <a:endParaRPr/>
          </a:p>
          <a:p>
            <a:pPr marL="342900" lvl="0" indent="-342900" algn="l" rtl="0">
              <a:spcBef>
                <a:spcPts val="640"/>
              </a:spcBef>
              <a:spcAft>
                <a:spcPts val="0"/>
              </a:spcAft>
              <a:buClr>
                <a:schemeClr val="dk1"/>
              </a:buClr>
              <a:buSzPts val="3200"/>
              <a:buNone/>
            </a:pPr>
            <a:r>
              <a:rPr lang="en-US"/>
              <a:t>   </a:t>
            </a:r>
            <a:endParaRPr sz="3300"/>
          </a:p>
        </p:txBody>
      </p:sp>
      <p:sp>
        <p:nvSpPr>
          <p:cNvPr id="666" name="Google Shape;666;p80"/>
          <p:cNvSpPr/>
          <p:nvPr/>
        </p:nvSpPr>
        <p:spPr>
          <a:xfrm>
            <a:off x="1219200" y="2209800"/>
            <a:ext cx="457200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glColor3f (1.0, 0.0, 0.0);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glBegin (GL_POINTS);</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glVertex2i (50, 100);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glPointSize (2.0);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glColor3f (0.0, 1.0, 0.0);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glVertex2i (75, 150);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glPointSize (3.0);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glColor3f (0.0, 0.0, 1.0);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glVertex2i (100, 200);</a:t>
            </a:r>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glEnd ( );</a:t>
            </a:r>
            <a:endParaRPr sz="28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Curve Attributes</a:t>
            </a:r>
            <a:endParaRPr/>
          </a:p>
        </p:txBody>
      </p:sp>
      <p:sp>
        <p:nvSpPr>
          <p:cNvPr id="672" name="Google Shape;672;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Curves</a:t>
            </a:r>
            <a:endParaRPr/>
          </a:p>
          <a:p>
            <a:pPr marL="742950" lvl="1" indent="-285750" algn="l" rtl="0">
              <a:spcBef>
                <a:spcPts val="560"/>
              </a:spcBef>
              <a:spcAft>
                <a:spcPts val="0"/>
              </a:spcAft>
              <a:buClr>
                <a:schemeClr val="dk1"/>
              </a:buClr>
              <a:buSzPts val="2800"/>
              <a:buChar char="–"/>
            </a:pPr>
            <a:r>
              <a:rPr lang="en-US"/>
              <a:t>colors, </a:t>
            </a:r>
            <a:endParaRPr/>
          </a:p>
          <a:p>
            <a:pPr marL="742950" lvl="1" indent="-285750" algn="l" rtl="0">
              <a:spcBef>
                <a:spcPts val="560"/>
              </a:spcBef>
              <a:spcAft>
                <a:spcPts val="0"/>
              </a:spcAft>
              <a:buClr>
                <a:schemeClr val="dk1"/>
              </a:buClr>
              <a:buSzPts val="2800"/>
              <a:buChar char="–"/>
            </a:pPr>
            <a:r>
              <a:rPr lang="en-US"/>
              <a:t>widths, </a:t>
            </a:r>
            <a:endParaRPr/>
          </a:p>
          <a:p>
            <a:pPr marL="742950" lvl="1" indent="-285750" algn="l" rtl="0">
              <a:spcBef>
                <a:spcPts val="560"/>
              </a:spcBef>
              <a:spcAft>
                <a:spcPts val="0"/>
              </a:spcAft>
              <a:buClr>
                <a:schemeClr val="dk1"/>
              </a:buClr>
              <a:buSzPts val="2800"/>
              <a:buChar char="–"/>
            </a:pPr>
            <a:r>
              <a:rPr lang="en-US"/>
              <a:t>dot-dash patterns, </a:t>
            </a:r>
            <a:endParaRPr/>
          </a:p>
          <a:p>
            <a:pPr marL="742950" lvl="1" indent="-285750" algn="l" rtl="0">
              <a:spcBef>
                <a:spcPts val="560"/>
              </a:spcBef>
              <a:spcAft>
                <a:spcPts val="0"/>
              </a:spcAft>
              <a:buClr>
                <a:schemeClr val="dk1"/>
              </a:buClr>
              <a:buSzPts val="2800"/>
              <a:buChar char="–"/>
            </a:pPr>
            <a:r>
              <a:rPr lang="en-US"/>
              <a:t>pen or brush options. </a:t>
            </a:r>
            <a:endParaRPr/>
          </a:p>
        </p:txBody>
      </p:sp>
      <p:pic>
        <p:nvPicPr>
          <p:cNvPr id="673" name="Google Shape;673;p81"/>
          <p:cNvPicPr preferRelativeResize="0"/>
          <p:nvPr/>
        </p:nvPicPr>
        <p:blipFill rotWithShape="1">
          <a:blip r:embed="rId3">
            <a:alphaModFix/>
          </a:blip>
          <a:srcRect/>
          <a:stretch/>
        </p:blipFill>
        <p:spPr>
          <a:xfrm>
            <a:off x="1981200" y="4343400"/>
            <a:ext cx="4419600" cy="2133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Curve Attributes</a:t>
            </a:r>
            <a:endParaRPr/>
          </a:p>
        </p:txBody>
      </p:sp>
      <p:sp>
        <p:nvSpPr>
          <p:cNvPr id="679" name="Google Shape;679;p8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Char char="•"/>
            </a:pPr>
            <a:r>
              <a:rPr lang="en-US"/>
              <a:t>Curves can be drawn in several ways in OpenGL. </a:t>
            </a:r>
            <a:endParaRPr/>
          </a:p>
          <a:p>
            <a:pPr marL="342900" lvl="0" indent="-342900" algn="l" rtl="0">
              <a:spcBef>
                <a:spcPts val="640"/>
              </a:spcBef>
              <a:spcAft>
                <a:spcPts val="0"/>
              </a:spcAft>
              <a:buClr>
                <a:srgbClr val="FF0000"/>
              </a:buClr>
              <a:buSzPts val="3200"/>
              <a:buChar char="•"/>
            </a:pPr>
            <a:r>
              <a:rPr lang="en-US" u="sng">
                <a:solidFill>
                  <a:srgbClr val="FF0000"/>
                </a:solidFill>
              </a:rPr>
              <a:t>Simplest approach </a:t>
            </a:r>
            <a:r>
              <a:rPr lang="en-US"/>
              <a:t>is to approximate the shape of the curve using short line segments. </a:t>
            </a:r>
            <a:endParaRPr/>
          </a:p>
          <a:p>
            <a:pPr marL="342900" lvl="0" indent="-342900" algn="l" rtl="0">
              <a:spcBef>
                <a:spcPts val="640"/>
              </a:spcBef>
              <a:spcAft>
                <a:spcPts val="0"/>
              </a:spcAft>
              <a:buClr>
                <a:srgbClr val="FF0000"/>
              </a:buClr>
              <a:buSzPts val="3200"/>
              <a:buChar char="•"/>
            </a:pPr>
            <a:r>
              <a:rPr lang="en-US" u="sng">
                <a:solidFill>
                  <a:srgbClr val="FF0000"/>
                </a:solidFill>
              </a:rPr>
              <a:t>Alternatively,</a:t>
            </a:r>
            <a:r>
              <a:rPr lang="en-US"/>
              <a:t> curved segments can be drawn using </a:t>
            </a:r>
            <a:r>
              <a:rPr lang="en-US" i="1"/>
              <a:t>splines. </a:t>
            </a:r>
            <a:endParaRPr/>
          </a:p>
          <a:p>
            <a:pPr marL="742950" lvl="1" indent="-285750" algn="l" rtl="0">
              <a:spcBef>
                <a:spcPts val="560"/>
              </a:spcBef>
              <a:spcAft>
                <a:spcPts val="0"/>
              </a:spcAft>
              <a:buClr>
                <a:schemeClr val="dk1"/>
              </a:buClr>
              <a:buSzPts val="2800"/>
              <a:buChar char="–"/>
            </a:pPr>
            <a:r>
              <a:rPr lang="en-US" i="1"/>
              <a:t>These can be drawn using OpenGL evaluator functions, or by using functions from the OpenGL Utility (GLU) library </a:t>
            </a:r>
            <a:r>
              <a:rPr lang="en-US"/>
              <a:t>which draw splines.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Line Attributes</a:t>
            </a:r>
            <a:endParaRPr/>
          </a:p>
        </p:txBody>
      </p:sp>
      <p:sp>
        <p:nvSpPr>
          <p:cNvPr id="685" name="Google Shape;685;p8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600"/>
              <a:buChar char="•"/>
            </a:pPr>
            <a:r>
              <a:rPr lang="en-US" sz="3600"/>
              <a:t>A straight-line segment can be displayed with three basic attributes: </a:t>
            </a:r>
            <a:endParaRPr/>
          </a:p>
          <a:p>
            <a:pPr marL="742950" lvl="1" indent="-285750" algn="l" rtl="0">
              <a:spcBef>
                <a:spcPts val="720"/>
              </a:spcBef>
              <a:spcAft>
                <a:spcPts val="0"/>
              </a:spcAft>
              <a:buClr>
                <a:schemeClr val="dk1"/>
              </a:buClr>
              <a:buSzPts val="3600"/>
              <a:buChar char="–"/>
            </a:pPr>
            <a:r>
              <a:rPr lang="en-US" sz="3600"/>
              <a:t>color </a:t>
            </a:r>
            <a:endParaRPr/>
          </a:p>
          <a:p>
            <a:pPr marL="742950" lvl="1" indent="-285750" algn="l" rtl="0">
              <a:spcBef>
                <a:spcPts val="720"/>
              </a:spcBef>
              <a:spcAft>
                <a:spcPts val="0"/>
              </a:spcAft>
              <a:buClr>
                <a:schemeClr val="dk1"/>
              </a:buClr>
              <a:buSzPts val="3600"/>
              <a:buChar char="–"/>
            </a:pPr>
            <a:r>
              <a:rPr lang="en-US" sz="3600"/>
              <a:t>width</a:t>
            </a:r>
            <a:endParaRPr/>
          </a:p>
          <a:p>
            <a:pPr marL="742950" lvl="1" indent="-285750" algn="l" rtl="0">
              <a:spcBef>
                <a:spcPts val="720"/>
              </a:spcBef>
              <a:spcAft>
                <a:spcPts val="0"/>
              </a:spcAft>
              <a:buClr>
                <a:schemeClr val="dk1"/>
              </a:buClr>
              <a:buSzPts val="3600"/>
              <a:buChar char="–"/>
            </a:pPr>
            <a:r>
              <a:rPr lang="en-US" sz="3600"/>
              <a:t>style.</a:t>
            </a:r>
            <a:endParaRPr sz="3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Line Attributes</a:t>
            </a:r>
            <a:endParaRPr/>
          </a:p>
        </p:txBody>
      </p:sp>
      <p:sp>
        <p:nvSpPr>
          <p:cNvPr id="691" name="Google Shape;691;p8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FF0000"/>
              </a:buClr>
              <a:buSzPts val="3200"/>
              <a:buChar char="•"/>
            </a:pPr>
            <a:r>
              <a:rPr lang="en-US" b="1" u="sng">
                <a:solidFill>
                  <a:srgbClr val="FF0000"/>
                </a:solidFill>
              </a:rPr>
              <a:t>Line Width</a:t>
            </a:r>
            <a:endParaRPr/>
          </a:p>
          <a:p>
            <a:pPr marL="342900" lvl="0" indent="-342900" algn="l" rtl="0">
              <a:spcBef>
                <a:spcPts val="640"/>
              </a:spcBef>
              <a:spcAft>
                <a:spcPts val="0"/>
              </a:spcAft>
              <a:buClr>
                <a:schemeClr val="dk1"/>
              </a:buClr>
              <a:buSzPts val="3200"/>
              <a:buChar char="•"/>
            </a:pPr>
            <a:r>
              <a:rPr lang="en-US" b="1"/>
              <a:t>glLineWidth</a:t>
            </a:r>
            <a:r>
              <a:rPr lang="en-US"/>
              <a:t>( </a:t>
            </a:r>
            <a:r>
              <a:rPr lang="en-US" i="1"/>
              <a:t>width</a:t>
            </a:r>
            <a:r>
              <a:rPr lang="en-US"/>
              <a:t>);</a:t>
            </a:r>
            <a:br>
              <a:rPr lang="en-US"/>
            </a:br>
            <a:endParaRPr b="1" u="sng">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Line Attributes</a:t>
            </a:r>
            <a:endParaRPr/>
          </a:p>
        </p:txBody>
      </p:sp>
      <p:sp>
        <p:nvSpPr>
          <p:cNvPr id="697" name="Google Shape;697;p8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FF0000"/>
              </a:buClr>
              <a:buSzPts val="3200"/>
              <a:buChar char="•"/>
            </a:pPr>
            <a:r>
              <a:rPr lang="en-US" b="1" u="sng">
                <a:solidFill>
                  <a:srgbClr val="FF0000"/>
                </a:solidFill>
              </a:rPr>
              <a:t>Line Style</a:t>
            </a:r>
            <a:endParaRPr/>
          </a:p>
          <a:p>
            <a:pPr marL="342900" lvl="0" indent="-342900" algn="l" rtl="0">
              <a:spcBef>
                <a:spcPts val="640"/>
              </a:spcBef>
              <a:spcAft>
                <a:spcPts val="0"/>
              </a:spcAft>
              <a:buClr>
                <a:schemeClr val="dk1"/>
              </a:buClr>
              <a:buSzPts val="3200"/>
              <a:buChar char="•"/>
            </a:pPr>
            <a:r>
              <a:rPr lang="en-US"/>
              <a:t>Possible selections for the line-style attribute include </a:t>
            </a:r>
            <a:endParaRPr/>
          </a:p>
          <a:p>
            <a:pPr marL="742950" lvl="1" indent="-285750" algn="l" rtl="0">
              <a:spcBef>
                <a:spcPts val="560"/>
              </a:spcBef>
              <a:spcAft>
                <a:spcPts val="0"/>
              </a:spcAft>
              <a:buClr>
                <a:schemeClr val="dk1"/>
              </a:buClr>
              <a:buSzPts val="2800"/>
              <a:buChar char="–"/>
            </a:pPr>
            <a:r>
              <a:rPr lang="en-US"/>
              <a:t>solid lines, </a:t>
            </a:r>
            <a:endParaRPr/>
          </a:p>
          <a:p>
            <a:pPr marL="742950" lvl="1" indent="-285750" algn="l" rtl="0">
              <a:spcBef>
                <a:spcPts val="560"/>
              </a:spcBef>
              <a:spcAft>
                <a:spcPts val="0"/>
              </a:spcAft>
              <a:buClr>
                <a:schemeClr val="dk1"/>
              </a:buClr>
              <a:buSzPts val="2800"/>
              <a:buChar char="–"/>
            </a:pPr>
            <a:r>
              <a:rPr lang="en-US"/>
              <a:t>dashed lines, </a:t>
            </a:r>
            <a:endParaRPr/>
          </a:p>
          <a:p>
            <a:pPr marL="742950" lvl="1" indent="-285750" algn="l" rtl="0">
              <a:spcBef>
                <a:spcPts val="560"/>
              </a:spcBef>
              <a:spcAft>
                <a:spcPts val="0"/>
              </a:spcAft>
              <a:buClr>
                <a:schemeClr val="dk1"/>
              </a:buClr>
              <a:buSzPts val="2800"/>
              <a:buChar char="–"/>
            </a:pPr>
            <a:r>
              <a:rPr lang="en-US"/>
              <a:t>dotted lines.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Line-Attribute Functions</a:t>
            </a:r>
            <a:endParaRPr/>
          </a:p>
        </p:txBody>
      </p:sp>
      <p:sp>
        <p:nvSpPr>
          <p:cNvPr id="703" name="Google Shape;703;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Char char="•"/>
            </a:pPr>
            <a:r>
              <a:rPr lang="en-US" b="1"/>
              <a:t>OpenGL Line-Style Function</a:t>
            </a:r>
            <a:endParaRPr/>
          </a:p>
          <a:p>
            <a:pPr marL="342900" lvl="0" indent="-342900" algn="l" rtl="0">
              <a:spcBef>
                <a:spcPts val="592"/>
              </a:spcBef>
              <a:spcAft>
                <a:spcPts val="0"/>
              </a:spcAft>
              <a:buClr>
                <a:schemeClr val="dk1"/>
              </a:buClr>
              <a:buSzPct val="100000"/>
              <a:buChar char="•"/>
            </a:pPr>
            <a:r>
              <a:rPr lang="en-US"/>
              <a:t>By default, a straight-line segment is displayed as a solid line. </a:t>
            </a:r>
            <a:endParaRPr/>
          </a:p>
          <a:p>
            <a:pPr marL="342900" lvl="0" indent="-342900" algn="l" rtl="0">
              <a:spcBef>
                <a:spcPts val="592"/>
              </a:spcBef>
              <a:spcAft>
                <a:spcPts val="0"/>
              </a:spcAft>
              <a:buClr>
                <a:schemeClr val="dk1"/>
              </a:buClr>
              <a:buSzPct val="100000"/>
              <a:buChar char="•"/>
            </a:pPr>
            <a:r>
              <a:rPr lang="en-US"/>
              <a:t>However, we can also display dashed lines, dotted lines, or a line with a combination of dashes and dots, and we can vary the length of the dashes and the spacing between dashes or dots. </a:t>
            </a:r>
            <a:endParaRPr/>
          </a:p>
          <a:p>
            <a:pPr marL="342900" lvl="0" indent="-342900" algn="l" rtl="0">
              <a:spcBef>
                <a:spcPts val="592"/>
              </a:spcBef>
              <a:spcAft>
                <a:spcPts val="0"/>
              </a:spcAft>
              <a:buClr>
                <a:schemeClr val="dk1"/>
              </a:buClr>
              <a:buSzPct val="100000"/>
              <a:buChar char="•"/>
            </a:pPr>
            <a:r>
              <a:rPr lang="en-US"/>
              <a:t>We set a current display style for lines with the OpenGL function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Line-Attribute Functions</a:t>
            </a:r>
            <a:endParaRPr/>
          </a:p>
        </p:txBody>
      </p:sp>
      <p:sp>
        <p:nvSpPr>
          <p:cNvPr id="709" name="Google Shape;709;p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ct val="100000"/>
              <a:buChar char="•"/>
            </a:pPr>
            <a:r>
              <a:rPr lang="en-US" b="1"/>
              <a:t>glLineStipple (repeatFactor, pattern);</a:t>
            </a:r>
            <a:endParaRPr/>
          </a:p>
          <a:p>
            <a:pPr marL="342900" lvl="0" indent="-342900" algn="l" rtl="0">
              <a:spcBef>
                <a:spcPts val="592"/>
              </a:spcBef>
              <a:spcAft>
                <a:spcPts val="0"/>
              </a:spcAft>
              <a:buClr>
                <a:schemeClr val="dk1"/>
              </a:buClr>
              <a:buSzPct val="100000"/>
              <a:buChar char="•"/>
            </a:pPr>
            <a:r>
              <a:rPr lang="en-US"/>
              <a:t>Pattern - to reference a </a:t>
            </a:r>
            <a:r>
              <a:rPr lang="en-US" u="sng">
                <a:solidFill>
                  <a:srgbClr val="FF0000"/>
                </a:solidFill>
              </a:rPr>
              <a:t>16-bit integer </a:t>
            </a:r>
            <a:r>
              <a:rPr lang="en-US"/>
              <a:t>that describes how the line should be displayed.</a:t>
            </a:r>
            <a:endParaRPr/>
          </a:p>
          <a:p>
            <a:pPr marL="742950" lvl="1" indent="-285750" algn="l" rtl="0">
              <a:spcBef>
                <a:spcPts val="518"/>
              </a:spcBef>
              <a:spcAft>
                <a:spcPts val="0"/>
              </a:spcAft>
              <a:buClr>
                <a:schemeClr val="dk1"/>
              </a:buClr>
              <a:buSzPct val="100000"/>
              <a:buChar char="–"/>
            </a:pPr>
            <a:r>
              <a:rPr lang="en-US"/>
              <a:t> 1 bit in the pattern denotes an “on” pixel position, </a:t>
            </a:r>
            <a:endParaRPr/>
          </a:p>
          <a:p>
            <a:pPr marL="742950" lvl="1" indent="-285750" algn="l" rtl="0">
              <a:spcBef>
                <a:spcPts val="518"/>
              </a:spcBef>
              <a:spcAft>
                <a:spcPts val="0"/>
              </a:spcAft>
              <a:buClr>
                <a:schemeClr val="dk1"/>
              </a:buClr>
              <a:buSzPct val="100000"/>
              <a:buChar char="–"/>
            </a:pPr>
            <a:r>
              <a:rPr lang="en-US"/>
              <a:t>0 bit indicates an “off” pixel position.</a:t>
            </a:r>
            <a:endParaRPr/>
          </a:p>
          <a:p>
            <a:pPr marL="742950" lvl="1" indent="-121284" algn="l" rtl="0">
              <a:spcBef>
                <a:spcPts val="518"/>
              </a:spcBef>
              <a:spcAft>
                <a:spcPts val="0"/>
              </a:spcAft>
              <a:buClr>
                <a:schemeClr val="dk1"/>
              </a:buClr>
              <a:buSzPct val="100000"/>
              <a:buNone/>
            </a:pPr>
            <a:endParaRPr/>
          </a:p>
          <a:p>
            <a:pPr marL="342900" lvl="0" indent="-342900" algn="l" rtl="0">
              <a:spcBef>
                <a:spcPts val="592"/>
              </a:spcBef>
              <a:spcAft>
                <a:spcPts val="0"/>
              </a:spcAft>
              <a:buClr>
                <a:schemeClr val="dk1"/>
              </a:buClr>
              <a:buSzPct val="100000"/>
              <a:buChar char="•"/>
            </a:pPr>
            <a:r>
              <a:rPr lang="en-US"/>
              <a:t>The default pattern is 0xFFFF (each bit position has a value of 1), which produces a solid line.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OpenGL Line-Attribute Functions</a:t>
            </a:r>
            <a:endParaRPr/>
          </a:p>
        </p:txBody>
      </p:sp>
      <p:sp>
        <p:nvSpPr>
          <p:cNvPr id="715" name="Google Shape;715;p8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b="1"/>
              <a:t>glLineStipple (repeatFactor, pattern);</a:t>
            </a:r>
            <a:endParaRPr/>
          </a:p>
          <a:p>
            <a:pPr marL="342900" lvl="0" indent="-342900" algn="l" rtl="0">
              <a:spcBef>
                <a:spcPts val="640"/>
              </a:spcBef>
              <a:spcAft>
                <a:spcPts val="0"/>
              </a:spcAft>
              <a:buClr>
                <a:schemeClr val="dk1"/>
              </a:buClr>
              <a:buSzPts val="3200"/>
              <a:buChar char="•"/>
            </a:pPr>
            <a:r>
              <a:rPr lang="en-US"/>
              <a:t>repeatFactor  -specifies how many times each bit in the pattern is to be repeated before the next bit in the pattern is applied.</a:t>
            </a:r>
            <a:endParaRPr/>
          </a:p>
          <a:p>
            <a:pPr marL="342900" lvl="0" indent="-342900" algn="l" rtl="0">
              <a:spcBef>
                <a:spcPts val="640"/>
              </a:spcBef>
              <a:spcAft>
                <a:spcPts val="0"/>
              </a:spcAft>
              <a:buClr>
                <a:schemeClr val="dk1"/>
              </a:buClr>
              <a:buSzPts val="3200"/>
              <a:buChar char="•"/>
            </a:pPr>
            <a:r>
              <a:rPr lang="en-US"/>
              <a:t>The default repeat value is 1.</a:t>
            </a:r>
            <a:endParaRPr/>
          </a:p>
        </p:txBody>
      </p:sp>
      <p:sp>
        <p:nvSpPr>
          <p:cNvPr id="716" name="Google Shape;716;p88"/>
          <p:cNvSpPr/>
          <p:nvPr/>
        </p:nvSpPr>
        <p:spPr>
          <a:xfrm>
            <a:off x="1524000" y="4876800"/>
            <a:ext cx="6364243" cy="769441"/>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4400" b="0" i="0" u="none" strike="noStrike" cap="none">
                <a:solidFill>
                  <a:schemeClr val="dk1"/>
                </a:solidFill>
                <a:latin typeface="Calibri"/>
                <a:ea typeface="Calibri"/>
                <a:cs typeface="Calibri"/>
                <a:sym typeface="Calibri"/>
              </a:rPr>
              <a:t>glLineStipple (1, 0x00FF);</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22" name="Google Shape;722;p8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We must activate the line-style feature of OpenGL. </a:t>
            </a:r>
            <a:endParaRPr/>
          </a:p>
          <a:p>
            <a:pPr marL="342900" lvl="0" indent="-342900" algn="l" rtl="0">
              <a:spcBef>
                <a:spcPts val="640"/>
              </a:spcBef>
              <a:spcAft>
                <a:spcPts val="0"/>
              </a:spcAft>
              <a:buClr>
                <a:schemeClr val="dk1"/>
              </a:buClr>
              <a:buSzPts val="3200"/>
              <a:buChar char="•"/>
            </a:pPr>
            <a:r>
              <a:rPr lang="en-US" b="1"/>
              <a:t>glEnable (GL_LINE_STIPPLE);</a:t>
            </a:r>
            <a:endParaRPr/>
          </a:p>
          <a:p>
            <a:pPr marL="342900" lvl="1" indent="-342900" algn="l" rtl="0">
              <a:spcBef>
                <a:spcPts val="880"/>
              </a:spcBef>
              <a:spcAft>
                <a:spcPts val="0"/>
              </a:spcAft>
              <a:buClr>
                <a:schemeClr val="dk1"/>
              </a:buClr>
              <a:buSzPts val="4400"/>
              <a:buFont typeface="Arial"/>
              <a:buChar char="•"/>
            </a:pPr>
            <a:r>
              <a:rPr lang="en-US" sz="4400"/>
              <a:t>glLineStipple (1, 0x00FF);</a:t>
            </a:r>
            <a:endParaRPr/>
          </a:p>
          <a:p>
            <a:pPr marL="342900" lvl="0" indent="-342900" algn="l" rtl="0">
              <a:spcBef>
                <a:spcPts val="640"/>
              </a:spcBef>
              <a:spcAft>
                <a:spcPts val="0"/>
              </a:spcAft>
              <a:buClr>
                <a:schemeClr val="dk1"/>
              </a:buClr>
              <a:buSzPts val="3200"/>
              <a:buChar char="•"/>
            </a:pPr>
            <a:r>
              <a:rPr lang="en-US" b="1"/>
              <a:t>glDisable (GL_LINE_STIPPLE);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
          <p:cNvSpPr/>
          <p:nvPr/>
        </p:nvSpPr>
        <p:spPr>
          <a:xfrm>
            <a:off x="0" y="304800"/>
            <a:ext cx="9144000" cy="584775"/>
          </a:xfrm>
          <a:prstGeom prst="rect">
            <a:avLst/>
          </a:prstGeom>
          <a:noFill/>
          <a:ln>
            <a:noFill/>
          </a:ln>
        </p:spPr>
        <p:txBody>
          <a:bodyPr spcFirstLastPara="1" wrap="square" lIns="91425" tIns="45700" rIns="91425" bIns="45700" anchor="t" anchorCtr="0">
            <a:spAutoFit/>
          </a:bodyPr>
          <a:lstStyle/>
          <a:p>
            <a:pPr marL="527685" marR="0" lvl="0" indent="-515619" algn="ctr" rtl="0">
              <a:lnSpc>
                <a:spcPct val="100000"/>
              </a:lnSpc>
              <a:spcBef>
                <a:spcPts val="0"/>
              </a:spcBef>
              <a:spcAft>
                <a:spcPts val="0"/>
              </a:spcAft>
              <a:buNone/>
            </a:pPr>
            <a:r>
              <a:rPr lang="en-US" sz="3200">
                <a:solidFill>
                  <a:schemeClr val="dk1"/>
                </a:solidFill>
                <a:latin typeface="Cambria Math"/>
                <a:ea typeface="Cambria Math"/>
                <a:cs typeface="Cambria Math"/>
                <a:sym typeface="Cambria Math"/>
              </a:rPr>
              <a:t>3. Computer Aided Design</a:t>
            </a:r>
            <a:endParaRPr sz="3200">
              <a:solidFill>
                <a:schemeClr val="dk1"/>
              </a:solidFill>
              <a:latin typeface="Cambria Math"/>
              <a:ea typeface="Cambria Math"/>
              <a:cs typeface="Cambria Math"/>
              <a:sym typeface="Cambria Math"/>
            </a:endParaRPr>
          </a:p>
        </p:txBody>
      </p:sp>
      <p:sp>
        <p:nvSpPr>
          <p:cNvPr id="145" name="Google Shape;145;p9"/>
          <p:cNvSpPr/>
          <p:nvPr/>
        </p:nvSpPr>
        <p:spPr>
          <a:xfrm>
            <a:off x="1219200" y="2971800"/>
            <a:ext cx="7391400" cy="36575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9"/>
          <p:cNvSpPr/>
          <p:nvPr/>
        </p:nvSpPr>
        <p:spPr>
          <a:xfrm>
            <a:off x="0" y="914400"/>
            <a:ext cx="9144000" cy="1938992"/>
          </a:xfrm>
          <a:prstGeom prst="rect">
            <a:avLst/>
          </a:prstGeom>
          <a:noFill/>
          <a:ln>
            <a:noFill/>
          </a:ln>
        </p:spPr>
        <p:txBody>
          <a:bodyPr spcFirstLastPara="1" wrap="square" lIns="91425" tIns="45700" rIns="91425" bIns="45700" anchor="t" anchorCtr="0">
            <a:spAutoFit/>
          </a:bodyPr>
          <a:lstStyle/>
          <a:p>
            <a:pPr marL="0" marR="0" lvl="0" indent="-152400" algn="just" rtl="0">
              <a:spcBef>
                <a:spcPts val="0"/>
              </a:spcBef>
              <a:spcAft>
                <a:spcPts val="0"/>
              </a:spcAft>
              <a:buClr>
                <a:schemeClr val="dk1"/>
              </a:buClr>
              <a:buSzPts val="2400"/>
              <a:buFont typeface="Noto Sans Symbols"/>
              <a:buChar char="▪"/>
            </a:pPr>
            <a:r>
              <a:rPr lang="en-US" sz="2400">
                <a:solidFill>
                  <a:schemeClr val="dk1"/>
                </a:solidFill>
                <a:latin typeface="Cambria Math"/>
                <a:ea typeface="Cambria Math"/>
                <a:cs typeface="Cambria Math"/>
                <a:sym typeface="Cambria Math"/>
              </a:rPr>
              <a:t>Use of computer graphics is in design process of engineering and architecture system.</a:t>
            </a:r>
            <a:endParaRPr/>
          </a:p>
          <a:p>
            <a:pPr marL="0" marR="0" lvl="0" indent="0" algn="just" rtl="0">
              <a:spcBef>
                <a:spcPts val="0"/>
              </a:spcBef>
              <a:spcAft>
                <a:spcPts val="0"/>
              </a:spcAft>
              <a:buClr>
                <a:schemeClr val="dk1"/>
              </a:buClr>
              <a:buSzPts val="2400"/>
              <a:buFont typeface="Noto Sans Symbols"/>
              <a:buNone/>
            </a:pPr>
            <a:endParaRPr sz="2400">
              <a:solidFill>
                <a:schemeClr val="dk1"/>
              </a:solidFill>
              <a:latin typeface="Cambria Math"/>
              <a:ea typeface="Cambria Math"/>
              <a:cs typeface="Cambria Math"/>
              <a:sym typeface="Cambria Math"/>
            </a:endParaRPr>
          </a:p>
          <a:p>
            <a:pPr marL="0" marR="0" lvl="0" indent="-152400" algn="just" rtl="0">
              <a:spcBef>
                <a:spcPts val="0"/>
              </a:spcBef>
              <a:spcAft>
                <a:spcPts val="0"/>
              </a:spcAft>
              <a:buClr>
                <a:schemeClr val="dk1"/>
              </a:buClr>
              <a:buSzPts val="2400"/>
              <a:buFont typeface="Noto Sans Symbols"/>
              <a:buChar char="▪"/>
            </a:pPr>
            <a:r>
              <a:rPr lang="en-US" sz="2400">
                <a:solidFill>
                  <a:schemeClr val="dk1"/>
                </a:solidFill>
                <a:latin typeface="Cambria Math"/>
                <a:ea typeface="Cambria Math"/>
                <a:cs typeface="Cambria Math"/>
                <a:sym typeface="Cambria Math"/>
              </a:rPr>
              <a:t>CAD applications are design to create building, automobiles, aircraft, spacecraft, textiles and more models</a:t>
            </a:r>
            <a:endParaRPr sz="2400">
              <a:solidFill>
                <a:schemeClr val="dk1"/>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 calcmode="lin" valueType="num">
                                      <p:cBhvr additive="base">
                                        <p:cTn id="7" dur="500"/>
                                        <p:tgtEl>
                                          <p:spTgt spid="1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 calcmode="lin" valueType="num">
                                      <p:cBhvr additive="base">
                                        <p:cTn id="12" dur="500"/>
                                        <p:tgtEl>
                                          <p:spTgt spid="1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 calcmode="lin" valueType="num">
                                      <p:cBhvr additive="base">
                                        <p:cTn id="17" dur="500"/>
                                        <p:tgtEl>
                                          <p:spTgt spid="1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2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Line Attributes</a:t>
            </a:r>
            <a:endParaRPr/>
          </a:p>
        </p:txBody>
      </p:sp>
      <p:sp>
        <p:nvSpPr>
          <p:cNvPr id="728" name="Google Shape;728;p9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b="1"/>
              <a:t>Pen and Brush Options</a:t>
            </a:r>
            <a:endParaRPr/>
          </a:p>
          <a:p>
            <a:pPr marL="342900" lvl="0" indent="-342900" algn="l" rtl="0">
              <a:spcBef>
                <a:spcPts val="640"/>
              </a:spcBef>
              <a:spcAft>
                <a:spcPts val="0"/>
              </a:spcAft>
              <a:buClr>
                <a:schemeClr val="dk1"/>
              </a:buClr>
              <a:buSzPts val="3200"/>
              <a:buChar char="•"/>
            </a:pPr>
            <a:r>
              <a:rPr lang="en-US"/>
              <a:t>With some packages, particularly painting and drawing systems, we can select different pen and brush styles directly. </a:t>
            </a:r>
            <a:endParaRPr/>
          </a:p>
        </p:txBody>
      </p:sp>
      <p:pic>
        <p:nvPicPr>
          <p:cNvPr id="729" name="Google Shape;729;p90"/>
          <p:cNvPicPr preferRelativeResize="0"/>
          <p:nvPr/>
        </p:nvPicPr>
        <p:blipFill rotWithShape="1">
          <a:blip r:embed="rId3">
            <a:alphaModFix/>
          </a:blip>
          <a:srcRect/>
          <a:stretch/>
        </p:blipFill>
        <p:spPr>
          <a:xfrm>
            <a:off x="5328616" y="3429000"/>
            <a:ext cx="3815384" cy="3162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Other OpenGL Line Effects</a:t>
            </a:r>
            <a:endParaRPr/>
          </a:p>
        </p:txBody>
      </p:sp>
      <p:sp>
        <p:nvSpPr>
          <p:cNvPr id="735" name="Google Shape;735;p9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Char char="•"/>
            </a:pPr>
            <a:r>
              <a:rPr lang="en-US" b="1"/>
              <a:t>glShadeModel (GL_SMOOTH);</a:t>
            </a:r>
            <a:endParaRPr/>
          </a:p>
          <a:p>
            <a:pPr marL="342900" lvl="0" indent="-342900" algn="l" rtl="0">
              <a:spcBef>
                <a:spcPts val="544"/>
              </a:spcBef>
              <a:spcAft>
                <a:spcPts val="0"/>
              </a:spcAft>
              <a:buClr>
                <a:schemeClr val="dk1"/>
              </a:buClr>
              <a:buSzPct val="100000"/>
              <a:buChar char="•"/>
            </a:pPr>
            <a:r>
              <a:rPr lang="en-US" b="1"/>
              <a:t>glBegin (GL_LINES);</a:t>
            </a:r>
            <a:endParaRPr/>
          </a:p>
          <a:p>
            <a:pPr marL="342900" lvl="0" indent="-342900" algn="l" rtl="0">
              <a:spcBef>
                <a:spcPts val="544"/>
              </a:spcBef>
              <a:spcAft>
                <a:spcPts val="0"/>
              </a:spcAft>
              <a:buClr>
                <a:schemeClr val="dk1"/>
              </a:buClr>
              <a:buSzPct val="100000"/>
              <a:buChar char="•"/>
            </a:pPr>
            <a:r>
              <a:rPr lang="en-US" b="1"/>
              <a:t>glColor3f (0.0, 0.0, 1.0);</a:t>
            </a:r>
            <a:endParaRPr/>
          </a:p>
          <a:p>
            <a:pPr marL="342900" lvl="0" indent="-342900" algn="l" rtl="0">
              <a:spcBef>
                <a:spcPts val="544"/>
              </a:spcBef>
              <a:spcAft>
                <a:spcPts val="0"/>
              </a:spcAft>
              <a:buClr>
                <a:schemeClr val="dk1"/>
              </a:buClr>
              <a:buSzPct val="100000"/>
              <a:buChar char="•"/>
            </a:pPr>
            <a:r>
              <a:rPr lang="en-US" b="1"/>
              <a:t>glVertex2i (50, 50);</a:t>
            </a:r>
            <a:endParaRPr/>
          </a:p>
          <a:p>
            <a:pPr marL="342900" lvl="0" indent="-342900" algn="l" rtl="0">
              <a:spcBef>
                <a:spcPts val="544"/>
              </a:spcBef>
              <a:spcAft>
                <a:spcPts val="0"/>
              </a:spcAft>
              <a:buClr>
                <a:schemeClr val="dk1"/>
              </a:buClr>
              <a:buSzPct val="100000"/>
              <a:buChar char="•"/>
            </a:pPr>
            <a:r>
              <a:rPr lang="en-US" b="1"/>
              <a:t>glColor3f (1.0, 0.0, 0.0);</a:t>
            </a:r>
            <a:endParaRPr/>
          </a:p>
          <a:p>
            <a:pPr marL="342900" lvl="0" indent="-342900" algn="l" rtl="0">
              <a:spcBef>
                <a:spcPts val="544"/>
              </a:spcBef>
              <a:spcAft>
                <a:spcPts val="0"/>
              </a:spcAft>
              <a:buClr>
                <a:schemeClr val="dk1"/>
              </a:buClr>
              <a:buSzPct val="100000"/>
              <a:buChar char="•"/>
            </a:pPr>
            <a:r>
              <a:rPr lang="en-US" b="1"/>
              <a:t>glVertex2i (250, 250);</a:t>
            </a:r>
            <a:endParaRPr/>
          </a:p>
          <a:p>
            <a:pPr marL="342900" lvl="0" indent="-342900" algn="l" rtl="0">
              <a:spcBef>
                <a:spcPts val="544"/>
              </a:spcBef>
              <a:spcAft>
                <a:spcPts val="0"/>
              </a:spcAft>
              <a:buClr>
                <a:schemeClr val="dk1"/>
              </a:buClr>
              <a:buSzPct val="100000"/>
              <a:buChar char="•"/>
            </a:pPr>
            <a:r>
              <a:rPr lang="en-US" b="1"/>
              <a:t>glEnd ( );</a:t>
            </a:r>
            <a:endParaRPr/>
          </a:p>
          <a:p>
            <a:pPr marL="342900" lvl="0" indent="-170180" algn="l" rtl="0">
              <a:spcBef>
                <a:spcPts val="544"/>
              </a:spcBef>
              <a:spcAft>
                <a:spcPts val="0"/>
              </a:spcAft>
              <a:buClr>
                <a:schemeClr val="dk1"/>
              </a:buClr>
              <a:buSzPct val="100000"/>
              <a:buNone/>
            </a:pPr>
            <a:endParaRPr b="1"/>
          </a:p>
          <a:p>
            <a:pPr marL="342900" lvl="0" indent="-170180" algn="l" rtl="0">
              <a:spcBef>
                <a:spcPts val="544"/>
              </a:spcBef>
              <a:spcAft>
                <a:spcPts val="0"/>
              </a:spcAft>
              <a:buClr>
                <a:schemeClr val="dk1"/>
              </a:buClr>
              <a:buSzPct val="100000"/>
              <a:buNone/>
            </a:pPr>
            <a:endParaRPr b="1"/>
          </a:p>
          <a:p>
            <a:pPr marL="342900" lvl="0" indent="-342900" algn="l" rtl="0">
              <a:spcBef>
                <a:spcPts val="544"/>
              </a:spcBef>
              <a:spcAft>
                <a:spcPts val="0"/>
              </a:spcAft>
              <a:buClr>
                <a:schemeClr val="dk1"/>
              </a:buClr>
              <a:buSzPct val="100000"/>
              <a:buChar char="•"/>
            </a:pPr>
            <a:r>
              <a:rPr lang="en-US" b="1"/>
              <a:t>glShadeModel(GL_FLAT)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mbria Math"/>
              <a:buNone/>
            </a:pPr>
            <a:r>
              <a:rPr lang="en-US" sz="3200" b="1">
                <a:latin typeface="Cambria Math"/>
                <a:ea typeface="Cambria Math"/>
                <a:cs typeface="Cambria Math"/>
                <a:sym typeface="Cambria Math"/>
              </a:rPr>
              <a:t>Line drawing</a:t>
            </a:r>
            <a:endParaRPr/>
          </a:p>
        </p:txBody>
      </p:sp>
      <p:sp>
        <p:nvSpPr>
          <p:cNvPr id="741" name="Google Shape;741;p92"/>
          <p:cNvSpPr txBox="1">
            <a:spLocks noGrp="1"/>
          </p:cNvSpPr>
          <p:nvPr>
            <p:ph type="body" idx="1"/>
          </p:nvPr>
        </p:nvSpPr>
        <p:spPr>
          <a:xfrm>
            <a:off x="457200" y="1295400"/>
            <a:ext cx="8229600" cy="48307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a:latin typeface="Cambria Math"/>
                <a:ea typeface="Cambria Math"/>
                <a:cs typeface="Cambria Math"/>
                <a:sym typeface="Cambria Math"/>
              </a:rPr>
              <a:t>What is a line?</a:t>
            </a:r>
            <a:endParaRPr/>
          </a:p>
          <a:p>
            <a:pPr marL="742950" lvl="1" indent="-285750" algn="l" rtl="0">
              <a:spcBef>
                <a:spcPts val="560"/>
              </a:spcBef>
              <a:spcAft>
                <a:spcPts val="0"/>
              </a:spcAft>
              <a:buClr>
                <a:schemeClr val="dk1"/>
              </a:buClr>
              <a:buSzPts val="2800"/>
              <a:buChar char="–"/>
            </a:pPr>
            <a:r>
              <a:rPr lang="en-US">
                <a:latin typeface="Cambria Math"/>
                <a:ea typeface="Cambria Math"/>
                <a:cs typeface="Cambria Math"/>
                <a:sym typeface="Cambria Math"/>
              </a:rPr>
              <a:t>Is the path between two end points.</a:t>
            </a:r>
            <a:endParaRPr/>
          </a:p>
          <a:p>
            <a:pPr marL="742950" lvl="1" indent="-107950" algn="l" rtl="0">
              <a:spcBef>
                <a:spcPts val="560"/>
              </a:spcBef>
              <a:spcAft>
                <a:spcPts val="0"/>
              </a:spcAft>
              <a:buClr>
                <a:schemeClr val="dk1"/>
              </a:buClr>
              <a:buSzPts val="2800"/>
              <a:buNone/>
            </a:pPr>
            <a:endParaRPr>
              <a:latin typeface="Cambria Math"/>
              <a:ea typeface="Cambria Math"/>
              <a:cs typeface="Cambria Math"/>
              <a:sym typeface="Cambria Math"/>
            </a:endParaRPr>
          </a:p>
          <a:p>
            <a:pPr marL="342900" lvl="0" indent="-342900" algn="l" rtl="0">
              <a:spcBef>
                <a:spcPts val="560"/>
              </a:spcBef>
              <a:spcAft>
                <a:spcPts val="0"/>
              </a:spcAft>
              <a:buClr>
                <a:schemeClr val="dk1"/>
              </a:buClr>
              <a:buSzPts val="2800"/>
              <a:buChar char="•"/>
            </a:pPr>
            <a:r>
              <a:rPr lang="en-US" sz="2800">
                <a:latin typeface="Cambria Math"/>
                <a:ea typeface="Cambria Math"/>
                <a:cs typeface="Cambria Math"/>
                <a:sym typeface="Cambria Math"/>
              </a:rPr>
              <a:t>Any point (x, y) on the line must follow the line equation:</a:t>
            </a:r>
            <a:endParaRPr/>
          </a:p>
          <a:p>
            <a:pPr marL="342900" lvl="0" indent="-342900" algn="l" rtl="0">
              <a:spcBef>
                <a:spcPts val="560"/>
              </a:spcBef>
              <a:spcAft>
                <a:spcPts val="0"/>
              </a:spcAft>
              <a:buClr>
                <a:schemeClr val="dk1"/>
              </a:buClr>
              <a:buSzPts val="2800"/>
              <a:buFont typeface="Calibri"/>
              <a:buNone/>
            </a:pPr>
            <a:endParaRPr sz="2800">
              <a:latin typeface="Cambria Math"/>
              <a:ea typeface="Cambria Math"/>
              <a:cs typeface="Cambria Math"/>
              <a:sym typeface="Cambria Math"/>
            </a:endParaRPr>
          </a:p>
          <a:p>
            <a:pPr marL="342900" lvl="0" indent="-342900" algn="l" rtl="0">
              <a:spcBef>
                <a:spcPts val="560"/>
              </a:spcBef>
              <a:spcAft>
                <a:spcPts val="0"/>
              </a:spcAft>
              <a:buClr>
                <a:schemeClr val="dk1"/>
              </a:buClr>
              <a:buSzPts val="2800"/>
              <a:buFont typeface="Cambria Math"/>
              <a:buNone/>
            </a:pPr>
            <a:r>
              <a:rPr lang="en-US" sz="2800">
                <a:latin typeface="Cambria Math"/>
                <a:ea typeface="Cambria Math"/>
                <a:cs typeface="Cambria Math"/>
                <a:sym typeface="Cambria Math"/>
              </a:rPr>
              <a:t>		y = m * x + b, where</a:t>
            </a:r>
            <a:endParaRPr/>
          </a:p>
          <a:p>
            <a:pPr marL="1600200" lvl="3" indent="-228600" algn="l" rtl="0">
              <a:spcBef>
                <a:spcPts val="560"/>
              </a:spcBef>
              <a:spcAft>
                <a:spcPts val="0"/>
              </a:spcAft>
              <a:buClr>
                <a:schemeClr val="dk1"/>
              </a:buClr>
              <a:buSzPts val="2800"/>
              <a:buChar char="–"/>
            </a:pPr>
            <a:r>
              <a:rPr lang="en-US" sz="2800">
                <a:latin typeface="Cambria Math"/>
                <a:ea typeface="Cambria Math"/>
                <a:cs typeface="Cambria Math"/>
                <a:sym typeface="Cambria Math"/>
              </a:rPr>
              <a:t>m is the slope of the line.</a:t>
            </a:r>
            <a:endParaRPr/>
          </a:p>
          <a:p>
            <a:pPr marL="1600200" lvl="3" indent="-228600" algn="l" rtl="0">
              <a:spcBef>
                <a:spcPts val="560"/>
              </a:spcBef>
              <a:spcAft>
                <a:spcPts val="0"/>
              </a:spcAft>
              <a:buClr>
                <a:schemeClr val="dk1"/>
              </a:buClr>
              <a:buSzPts val="2800"/>
              <a:buChar char="–"/>
            </a:pPr>
            <a:r>
              <a:rPr lang="en-US" sz="2800">
                <a:latin typeface="Cambria Math"/>
                <a:ea typeface="Cambria Math"/>
                <a:cs typeface="Cambria Math"/>
                <a:sym typeface="Cambria Math"/>
              </a:rPr>
              <a:t>b is a constant that represent the intercept on y-axis.</a:t>
            </a:r>
            <a:endParaRPr/>
          </a:p>
          <a:p>
            <a:pPr marL="1600200" lvl="3" indent="-50800" algn="l" rtl="0">
              <a:spcBef>
                <a:spcPts val="560"/>
              </a:spcBef>
              <a:spcAft>
                <a:spcPts val="0"/>
              </a:spcAft>
              <a:buClr>
                <a:schemeClr val="dk1"/>
              </a:buClr>
              <a:buSzPts val="2800"/>
              <a:buNone/>
            </a:pPr>
            <a:endParaRPr sz="2800">
              <a:latin typeface="Cambria Math"/>
              <a:ea typeface="Cambria Math"/>
              <a:cs typeface="Cambria Math"/>
              <a:sym typeface="Cambria Math"/>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Line drawing (cont.)</a:t>
            </a:r>
            <a:endParaRPr/>
          </a:p>
        </p:txBody>
      </p:sp>
      <p:sp>
        <p:nvSpPr>
          <p:cNvPr id="747" name="Google Shape;747;p9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If we have two end points, (x0, y0) and (x1, y1), then the slope of the line between those points can be calculated as:</a:t>
            </a:r>
            <a:endParaRPr/>
          </a:p>
          <a:p>
            <a:pPr marL="342900" lvl="0" indent="-342900" algn="l" rtl="0">
              <a:spcBef>
                <a:spcPts val="440"/>
              </a:spcBef>
              <a:spcAft>
                <a:spcPts val="0"/>
              </a:spcAft>
              <a:buClr>
                <a:schemeClr val="dk1"/>
              </a:buClr>
              <a:buSzPts val="2200"/>
              <a:buFont typeface="Calibri"/>
              <a:buNone/>
            </a:pPr>
            <a:endParaRPr sz="2200"/>
          </a:p>
          <a:p>
            <a:pPr marL="342900" lvl="0" indent="-342900" algn="l" rtl="0">
              <a:spcBef>
                <a:spcPts val="480"/>
              </a:spcBef>
              <a:spcAft>
                <a:spcPts val="0"/>
              </a:spcAft>
              <a:buClr>
                <a:schemeClr val="dk1"/>
              </a:buClr>
              <a:buSzPts val="2200"/>
              <a:buFont typeface="Calibri"/>
              <a:buNone/>
            </a:pPr>
            <a:r>
              <a:rPr lang="en-US" sz="2200"/>
              <a:t>		m = </a:t>
            </a:r>
            <a:r>
              <a:rPr lang="en-US" sz="2400"/>
              <a:t>Δy / Δx = (y1 – y0) / (x1 – x0)</a:t>
            </a: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To draw a line, we can use two algorithms:</a:t>
            </a:r>
            <a:endParaRPr/>
          </a:p>
          <a:p>
            <a:pPr marL="742950" lvl="1" indent="-285750" algn="l" rtl="0">
              <a:spcBef>
                <a:spcPts val="400"/>
              </a:spcBef>
              <a:spcAft>
                <a:spcPts val="0"/>
              </a:spcAft>
              <a:buClr>
                <a:schemeClr val="dk1"/>
              </a:buClr>
              <a:buSzPts val="2000"/>
              <a:buChar char="–"/>
            </a:pPr>
            <a:r>
              <a:rPr lang="en-US" sz="2000"/>
              <a:t>DDA (Digital Differential Analyzer).</a:t>
            </a:r>
            <a:endParaRPr/>
          </a:p>
          <a:p>
            <a:pPr marL="742950" lvl="1" indent="-158750" algn="l" rtl="0">
              <a:spcBef>
                <a:spcPts val="400"/>
              </a:spcBef>
              <a:spcAft>
                <a:spcPts val="0"/>
              </a:spcAft>
              <a:buClr>
                <a:schemeClr val="dk1"/>
              </a:buClr>
              <a:buSzPts val="2000"/>
              <a:buNone/>
            </a:pPr>
            <a:endParaRPr sz="2000"/>
          </a:p>
          <a:p>
            <a:pPr marL="742950" lvl="1" indent="-285750" algn="l" rtl="0">
              <a:spcBef>
                <a:spcPts val="400"/>
              </a:spcBef>
              <a:spcAft>
                <a:spcPts val="0"/>
              </a:spcAft>
              <a:buClr>
                <a:schemeClr val="dk1"/>
              </a:buClr>
              <a:buSzPts val="2000"/>
              <a:buChar char="–"/>
            </a:pPr>
            <a:r>
              <a:rPr lang="en-US" sz="2000"/>
              <a:t>Bresenham’s Line Algorithm.</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mbria Math"/>
              <a:buNone/>
            </a:pPr>
            <a:r>
              <a:rPr lang="en-US" sz="3200" b="1">
                <a:latin typeface="Cambria Math"/>
                <a:ea typeface="Cambria Math"/>
                <a:cs typeface="Cambria Math"/>
                <a:sym typeface="Cambria Math"/>
              </a:rPr>
              <a:t>Line drawing – DDA algorithm</a:t>
            </a:r>
            <a:endParaRPr/>
          </a:p>
        </p:txBody>
      </p:sp>
      <p:sp>
        <p:nvSpPr>
          <p:cNvPr id="753" name="Google Shape;753;p9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latin typeface="Cambria Math"/>
                <a:ea typeface="Cambria Math"/>
                <a:cs typeface="Cambria Math"/>
                <a:sym typeface="Cambria Math"/>
              </a:rPr>
              <a:t>(DDA) is a scan-conversion line algorithm based on calculating either Δy or Δx.</a:t>
            </a:r>
            <a:endParaRPr/>
          </a:p>
          <a:p>
            <a:pPr marL="742950" lvl="1" indent="-285750" algn="l" rtl="0">
              <a:spcBef>
                <a:spcPts val="360"/>
              </a:spcBef>
              <a:spcAft>
                <a:spcPts val="0"/>
              </a:spcAft>
              <a:buClr>
                <a:schemeClr val="dk1"/>
              </a:buClr>
              <a:buSzPts val="1800"/>
              <a:buChar char="–"/>
            </a:pPr>
            <a:r>
              <a:rPr lang="en-US" sz="1800">
                <a:latin typeface="Cambria Math"/>
                <a:ea typeface="Cambria Math"/>
                <a:cs typeface="Cambria Math"/>
                <a:sym typeface="Cambria Math"/>
              </a:rPr>
              <a:t>Δy = m * Δx</a:t>
            </a:r>
            <a:endParaRPr/>
          </a:p>
          <a:p>
            <a:pPr marL="742950" lvl="1" indent="-285750" algn="l" rtl="0">
              <a:spcBef>
                <a:spcPts val="360"/>
              </a:spcBef>
              <a:spcAft>
                <a:spcPts val="0"/>
              </a:spcAft>
              <a:buClr>
                <a:schemeClr val="dk1"/>
              </a:buClr>
              <a:buSzPts val="1800"/>
              <a:buChar char="–"/>
            </a:pPr>
            <a:r>
              <a:rPr lang="en-US" sz="1800">
                <a:latin typeface="Cambria Math"/>
                <a:ea typeface="Cambria Math"/>
                <a:cs typeface="Cambria Math"/>
                <a:sym typeface="Cambria Math"/>
              </a:rPr>
              <a:t>Δx = Δy / m</a:t>
            </a:r>
            <a:endParaRPr/>
          </a:p>
          <a:p>
            <a:pPr marL="742950" lvl="1" indent="-171450" algn="l" rtl="0">
              <a:spcBef>
                <a:spcPts val="360"/>
              </a:spcBef>
              <a:spcAft>
                <a:spcPts val="0"/>
              </a:spcAft>
              <a:buClr>
                <a:schemeClr val="dk1"/>
              </a:buClr>
              <a:buSzPts val="1800"/>
              <a:buNone/>
            </a:pPr>
            <a:endParaRPr sz="1800">
              <a:latin typeface="Cambria Math"/>
              <a:ea typeface="Cambria Math"/>
              <a:cs typeface="Cambria Math"/>
              <a:sym typeface="Cambria Math"/>
            </a:endParaRPr>
          </a:p>
          <a:p>
            <a:pPr marL="342900" lvl="0" indent="-342900" algn="l" rtl="0">
              <a:spcBef>
                <a:spcPts val="440"/>
              </a:spcBef>
              <a:spcAft>
                <a:spcPts val="0"/>
              </a:spcAft>
              <a:buClr>
                <a:schemeClr val="dk1"/>
              </a:buClr>
              <a:buSzPts val="2200"/>
              <a:buChar char="•"/>
            </a:pPr>
            <a:r>
              <a:rPr lang="en-US" sz="2200">
                <a:latin typeface="Cambria Math"/>
                <a:ea typeface="Cambria Math"/>
                <a:cs typeface="Cambria Math"/>
                <a:sym typeface="Cambria Math"/>
              </a:rPr>
              <a:t>we have many cases based on sign of the slope, value of the slope, and the direction of drawing.</a:t>
            </a:r>
            <a:endParaRPr/>
          </a:p>
          <a:p>
            <a:pPr marL="742950" lvl="1" indent="-285750" algn="l" rtl="0">
              <a:spcBef>
                <a:spcPts val="360"/>
              </a:spcBef>
              <a:spcAft>
                <a:spcPts val="0"/>
              </a:spcAft>
              <a:buClr>
                <a:schemeClr val="dk1"/>
              </a:buClr>
              <a:buSzPts val="1800"/>
              <a:buChar char="–"/>
            </a:pPr>
            <a:r>
              <a:rPr lang="en-US" sz="1800">
                <a:latin typeface="Cambria Math"/>
                <a:ea typeface="Cambria Math"/>
                <a:cs typeface="Cambria Math"/>
                <a:sym typeface="Cambria Math"/>
              </a:rPr>
              <a:t>Slope sign: positive or negative.</a:t>
            </a:r>
            <a:endParaRPr/>
          </a:p>
          <a:p>
            <a:pPr marL="742950" lvl="1" indent="-285750" algn="l" rtl="0">
              <a:spcBef>
                <a:spcPts val="360"/>
              </a:spcBef>
              <a:spcAft>
                <a:spcPts val="0"/>
              </a:spcAft>
              <a:buClr>
                <a:schemeClr val="dk1"/>
              </a:buClr>
              <a:buSzPts val="1800"/>
              <a:buChar char="–"/>
            </a:pPr>
            <a:r>
              <a:rPr lang="en-US" sz="1800">
                <a:latin typeface="Cambria Math"/>
                <a:ea typeface="Cambria Math"/>
                <a:cs typeface="Cambria Math"/>
                <a:sym typeface="Cambria Math"/>
              </a:rPr>
              <a:t>Slope value: &lt;= 1 or &gt;1.</a:t>
            </a:r>
            <a:endParaRPr/>
          </a:p>
          <a:p>
            <a:pPr marL="742950" lvl="1" indent="-285750" algn="l" rtl="0">
              <a:spcBef>
                <a:spcPts val="360"/>
              </a:spcBef>
              <a:spcAft>
                <a:spcPts val="0"/>
              </a:spcAft>
              <a:buClr>
                <a:schemeClr val="dk1"/>
              </a:buClr>
              <a:buSzPts val="1800"/>
              <a:buChar char="–"/>
            </a:pPr>
            <a:r>
              <a:rPr lang="en-US" sz="1800">
                <a:latin typeface="Cambria Math"/>
                <a:ea typeface="Cambria Math"/>
                <a:cs typeface="Cambria Math"/>
                <a:sym typeface="Cambria Math"/>
              </a:rPr>
              <a:t>Direction: (left – right) or (right – left)</a:t>
            </a:r>
            <a:endParaRPr sz="1800">
              <a:latin typeface="Cambria Math"/>
              <a:ea typeface="Cambria Math"/>
              <a:cs typeface="Cambria Math"/>
              <a:sym typeface="Cambria Math"/>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DDA – case 1</a:t>
            </a:r>
            <a:endParaRPr/>
          </a:p>
        </p:txBody>
      </p:sp>
      <p:sp>
        <p:nvSpPr>
          <p:cNvPr id="759" name="Google Shape;759;p9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000"/>
              <a:buChar char="•"/>
            </a:pPr>
            <a:r>
              <a:rPr lang="en-US" sz="3000"/>
              <a:t>Positive slope and left to right:</a:t>
            </a:r>
            <a:endParaRPr/>
          </a:p>
          <a:p>
            <a:pPr marL="342900" lvl="0" indent="-152400" algn="l" rtl="0">
              <a:spcBef>
                <a:spcPts val="600"/>
              </a:spcBef>
              <a:spcAft>
                <a:spcPts val="0"/>
              </a:spcAft>
              <a:buClr>
                <a:schemeClr val="dk1"/>
              </a:buClr>
              <a:buSzPts val="3000"/>
              <a:buNone/>
            </a:pPr>
            <a:endParaRPr sz="3000"/>
          </a:p>
          <a:p>
            <a:pPr marL="342900" lvl="0" indent="-342900" algn="l" rtl="0">
              <a:spcBef>
                <a:spcPts val="600"/>
              </a:spcBef>
              <a:spcAft>
                <a:spcPts val="0"/>
              </a:spcAft>
              <a:buClr>
                <a:schemeClr val="dk1"/>
              </a:buClr>
              <a:buSzPts val="3000"/>
              <a:buChar char="•"/>
            </a:pPr>
            <a:r>
              <a:rPr lang="en-US" sz="3000"/>
              <a:t>If slope &lt;= 1 then:</a:t>
            </a:r>
            <a:endParaRPr/>
          </a:p>
          <a:p>
            <a:pPr marL="742950" lvl="1" indent="-285750" algn="l" rtl="0">
              <a:spcBef>
                <a:spcPts val="480"/>
              </a:spcBef>
              <a:spcAft>
                <a:spcPts val="0"/>
              </a:spcAft>
              <a:buClr>
                <a:schemeClr val="dk1"/>
              </a:buClr>
              <a:buSzPts val="2400"/>
              <a:buFont typeface="Calibri"/>
              <a:buNone/>
            </a:pPr>
            <a:r>
              <a:rPr lang="en-US" sz="2400" b="1"/>
              <a:t>x</a:t>
            </a:r>
            <a:r>
              <a:rPr lang="en-US" sz="2400" b="1" baseline="-25000"/>
              <a:t>k+1</a:t>
            </a:r>
            <a:r>
              <a:rPr lang="en-US" sz="2400" b="1"/>
              <a:t> = x</a:t>
            </a:r>
            <a:r>
              <a:rPr lang="en-US" sz="2400" b="1" baseline="-25000"/>
              <a:t>k </a:t>
            </a:r>
            <a:r>
              <a:rPr lang="en-US" sz="2400" b="1"/>
              <a:t>+ 1</a:t>
            </a:r>
            <a:endParaRPr/>
          </a:p>
          <a:p>
            <a:pPr marL="742950" lvl="1" indent="-285750" algn="l" rtl="0">
              <a:spcBef>
                <a:spcPts val="480"/>
              </a:spcBef>
              <a:spcAft>
                <a:spcPts val="0"/>
              </a:spcAft>
              <a:buClr>
                <a:schemeClr val="dk1"/>
              </a:buClr>
              <a:buSzPts val="2400"/>
              <a:buFont typeface="Calibri"/>
              <a:buNone/>
            </a:pPr>
            <a:r>
              <a:rPr lang="en-US" sz="2400" b="1"/>
              <a:t>y</a:t>
            </a:r>
            <a:r>
              <a:rPr lang="en-US" sz="2400" b="1" baseline="-25000"/>
              <a:t>k+1</a:t>
            </a:r>
            <a:r>
              <a:rPr lang="en-US" sz="2400" b="1"/>
              <a:t> = y</a:t>
            </a:r>
            <a:r>
              <a:rPr lang="en-US" sz="2400" b="1" baseline="-25000"/>
              <a:t>k </a:t>
            </a:r>
            <a:r>
              <a:rPr lang="en-US" sz="2400" b="1"/>
              <a:t>+ m</a:t>
            </a:r>
            <a:endParaRPr/>
          </a:p>
          <a:p>
            <a:pPr marL="742950" lvl="1" indent="-133350" algn="l" rtl="0">
              <a:spcBef>
                <a:spcPts val="480"/>
              </a:spcBef>
              <a:spcAft>
                <a:spcPts val="0"/>
              </a:spcAft>
              <a:buClr>
                <a:schemeClr val="dk1"/>
              </a:buClr>
              <a:buSzPts val="2400"/>
              <a:buNone/>
            </a:pPr>
            <a:endParaRPr sz="2400" b="1"/>
          </a:p>
          <a:p>
            <a:pPr marL="342900" lvl="0" indent="-342900" algn="l" rtl="0">
              <a:spcBef>
                <a:spcPts val="600"/>
              </a:spcBef>
              <a:spcAft>
                <a:spcPts val="0"/>
              </a:spcAft>
              <a:buClr>
                <a:schemeClr val="dk1"/>
              </a:buClr>
              <a:buSzPts val="3000"/>
              <a:buChar char="•"/>
            </a:pPr>
            <a:r>
              <a:rPr lang="en-US" sz="3000"/>
              <a:t>If slope &gt; 1 then:</a:t>
            </a:r>
            <a:endParaRPr/>
          </a:p>
          <a:p>
            <a:pPr marL="742950" lvl="1" indent="-285750" algn="l" rtl="0">
              <a:spcBef>
                <a:spcPts val="480"/>
              </a:spcBef>
              <a:spcAft>
                <a:spcPts val="0"/>
              </a:spcAft>
              <a:buClr>
                <a:schemeClr val="dk1"/>
              </a:buClr>
              <a:buSzPts val="2400"/>
              <a:buFont typeface="Calibri"/>
              <a:buNone/>
            </a:pPr>
            <a:r>
              <a:rPr lang="en-US" sz="2400" b="1"/>
              <a:t>x</a:t>
            </a:r>
            <a:r>
              <a:rPr lang="en-US" sz="2400" b="1" baseline="-25000"/>
              <a:t>k+1</a:t>
            </a:r>
            <a:r>
              <a:rPr lang="en-US" sz="2400" b="1"/>
              <a:t> = x</a:t>
            </a:r>
            <a:r>
              <a:rPr lang="en-US" sz="2400" b="1" baseline="-25000"/>
              <a:t>k </a:t>
            </a:r>
            <a:r>
              <a:rPr lang="en-US" sz="2400" b="1"/>
              <a:t>+ 1/m</a:t>
            </a:r>
            <a:endParaRPr/>
          </a:p>
          <a:p>
            <a:pPr marL="742950" lvl="1" indent="-285750" algn="l" rtl="0">
              <a:spcBef>
                <a:spcPts val="480"/>
              </a:spcBef>
              <a:spcAft>
                <a:spcPts val="0"/>
              </a:spcAft>
              <a:buClr>
                <a:schemeClr val="dk1"/>
              </a:buClr>
              <a:buSzPts val="2400"/>
              <a:buFont typeface="Calibri"/>
              <a:buNone/>
            </a:pPr>
            <a:r>
              <a:rPr lang="en-US" sz="2400" b="1"/>
              <a:t>y</a:t>
            </a:r>
            <a:r>
              <a:rPr lang="en-US" sz="2400" b="1" baseline="-25000"/>
              <a:t>k+1</a:t>
            </a:r>
            <a:r>
              <a:rPr lang="en-US" sz="2400" b="1"/>
              <a:t> = y</a:t>
            </a:r>
            <a:r>
              <a:rPr lang="en-US" sz="2400" b="1" baseline="-25000"/>
              <a:t>k </a:t>
            </a:r>
            <a:r>
              <a:rPr lang="en-US" sz="2400" b="1"/>
              <a:t>+ 1</a:t>
            </a:r>
            <a:endParaRPr/>
          </a:p>
          <a:p>
            <a:pPr marL="742950" lvl="1" indent="-133350" algn="l" rtl="0">
              <a:spcBef>
                <a:spcPts val="480"/>
              </a:spcBef>
              <a:spcAft>
                <a:spcPts val="0"/>
              </a:spcAft>
              <a:buClr>
                <a:schemeClr val="dk1"/>
              </a:buClr>
              <a:buSzPts val="2400"/>
              <a:buNone/>
            </a:pPr>
            <a:endParaRPr sz="2400" b="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DDA – case 2</a:t>
            </a:r>
            <a:endParaRPr/>
          </a:p>
        </p:txBody>
      </p:sp>
      <p:sp>
        <p:nvSpPr>
          <p:cNvPr id="765" name="Google Shape;765;p9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000"/>
              <a:buChar char="•"/>
            </a:pPr>
            <a:r>
              <a:rPr lang="en-US" sz="3000"/>
              <a:t>Positive slope and right to left:</a:t>
            </a:r>
            <a:endParaRPr/>
          </a:p>
          <a:p>
            <a:pPr marL="342900" lvl="0" indent="-152400" algn="l" rtl="0">
              <a:spcBef>
                <a:spcPts val="600"/>
              </a:spcBef>
              <a:spcAft>
                <a:spcPts val="0"/>
              </a:spcAft>
              <a:buClr>
                <a:schemeClr val="dk1"/>
              </a:buClr>
              <a:buSzPts val="3000"/>
              <a:buNone/>
            </a:pPr>
            <a:endParaRPr sz="3000"/>
          </a:p>
          <a:p>
            <a:pPr marL="342900" lvl="0" indent="-342900" algn="l" rtl="0">
              <a:spcBef>
                <a:spcPts val="600"/>
              </a:spcBef>
              <a:spcAft>
                <a:spcPts val="0"/>
              </a:spcAft>
              <a:buClr>
                <a:schemeClr val="dk1"/>
              </a:buClr>
              <a:buSzPts val="3000"/>
              <a:buChar char="•"/>
            </a:pPr>
            <a:r>
              <a:rPr lang="en-US" sz="3000"/>
              <a:t>If slope &lt;= 1 then:</a:t>
            </a:r>
            <a:endParaRPr/>
          </a:p>
          <a:p>
            <a:pPr marL="742950" lvl="1" indent="-285750" algn="l" rtl="0">
              <a:spcBef>
                <a:spcPts val="480"/>
              </a:spcBef>
              <a:spcAft>
                <a:spcPts val="0"/>
              </a:spcAft>
              <a:buClr>
                <a:schemeClr val="dk1"/>
              </a:buClr>
              <a:buSzPts val="2400"/>
              <a:buFont typeface="Calibri"/>
              <a:buNone/>
            </a:pPr>
            <a:r>
              <a:rPr lang="en-US" sz="2400" b="1"/>
              <a:t>x</a:t>
            </a:r>
            <a:r>
              <a:rPr lang="en-US" sz="2400" b="1" baseline="-25000"/>
              <a:t>k+1</a:t>
            </a:r>
            <a:r>
              <a:rPr lang="en-US" sz="2400" b="1"/>
              <a:t> = x</a:t>
            </a:r>
            <a:r>
              <a:rPr lang="en-US" sz="2400" b="1" baseline="-25000"/>
              <a:t>k </a:t>
            </a:r>
            <a:r>
              <a:rPr lang="en-US" sz="2400" b="1"/>
              <a:t>– 1 </a:t>
            </a:r>
            <a:endParaRPr/>
          </a:p>
          <a:p>
            <a:pPr marL="742950" lvl="1" indent="-285750" algn="l" rtl="0">
              <a:spcBef>
                <a:spcPts val="480"/>
              </a:spcBef>
              <a:spcAft>
                <a:spcPts val="0"/>
              </a:spcAft>
              <a:buClr>
                <a:schemeClr val="dk1"/>
              </a:buClr>
              <a:buSzPts val="2400"/>
              <a:buFont typeface="Calibri"/>
              <a:buNone/>
            </a:pPr>
            <a:r>
              <a:rPr lang="en-US" sz="2400" b="1"/>
              <a:t>y</a:t>
            </a:r>
            <a:r>
              <a:rPr lang="en-US" sz="2400" b="1" baseline="-25000"/>
              <a:t>k+1</a:t>
            </a:r>
            <a:r>
              <a:rPr lang="en-US" sz="2400" b="1"/>
              <a:t> = y</a:t>
            </a:r>
            <a:r>
              <a:rPr lang="en-US" sz="2400" b="1" baseline="-25000"/>
              <a:t>k </a:t>
            </a:r>
            <a:r>
              <a:rPr lang="en-US" sz="2400" b="1"/>
              <a:t>– m</a:t>
            </a:r>
            <a:endParaRPr/>
          </a:p>
          <a:p>
            <a:pPr marL="742950" lvl="1" indent="-133350" algn="l" rtl="0">
              <a:spcBef>
                <a:spcPts val="480"/>
              </a:spcBef>
              <a:spcAft>
                <a:spcPts val="0"/>
              </a:spcAft>
              <a:buClr>
                <a:schemeClr val="dk1"/>
              </a:buClr>
              <a:buSzPts val="2400"/>
              <a:buNone/>
            </a:pPr>
            <a:endParaRPr sz="2400" b="1"/>
          </a:p>
          <a:p>
            <a:pPr marL="342900" lvl="0" indent="-342900" algn="l" rtl="0">
              <a:spcBef>
                <a:spcPts val="600"/>
              </a:spcBef>
              <a:spcAft>
                <a:spcPts val="0"/>
              </a:spcAft>
              <a:buClr>
                <a:schemeClr val="dk1"/>
              </a:buClr>
              <a:buSzPts val="3000"/>
              <a:buChar char="•"/>
            </a:pPr>
            <a:r>
              <a:rPr lang="en-US" sz="3000"/>
              <a:t>If slope &gt; 1 then:</a:t>
            </a:r>
            <a:endParaRPr/>
          </a:p>
          <a:p>
            <a:pPr marL="742950" lvl="1" indent="-285750" algn="l" rtl="0">
              <a:spcBef>
                <a:spcPts val="480"/>
              </a:spcBef>
              <a:spcAft>
                <a:spcPts val="0"/>
              </a:spcAft>
              <a:buClr>
                <a:schemeClr val="dk1"/>
              </a:buClr>
              <a:buSzPts val="2400"/>
              <a:buFont typeface="Calibri"/>
              <a:buNone/>
            </a:pPr>
            <a:r>
              <a:rPr lang="en-US" sz="2400" b="1"/>
              <a:t>x</a:t>
            </a:r>
            <a:r>
              <a:rPr lang="en-US" sz="2400" b="1" baseline="-25000"/>
              <a:t>k+1</a:t>
            </a:r>
            <a:r>
              <a:rPr lang="en-US" sz="2400" b="1"/>
              <a:t> = x</a:t>
            </a:r>
            <a:r>
              <a:rPr lang="en-US" sz="2400" b="1" baseline="-25000"/>
              <a:t>k </a:t>
            </a:r>
            <a:r>
              <a:rPr lang="en-US" sz="2400" b="1"/>
              <a:t>– 1/m</a:t>
            </a:r>
            <a:endParaRPr/>
          </a:p>
          <a:p>
            <a:pPr marL="742950" lvl="1" indent="-285750" algn="l" rtl="0">
              <a:spcBef>
                <a:spcPts val="480"/>
              </a:spcBef>
              <a:spcAft>
                <a:spcPts val="0"/>
              </a:spcAft>
              <a:buClr>
                <a:schemeClr val="dk1"/>
              </a:buClr>
              <a:buSzPts val="2400"/>
              <a:buFont typeface="Calibri"/>
              <a:buNone/>
            </a:pPr>
            <a:r>
              <a:rPr lang="en-US" sz="2400" b="1"/>
              <a:t>y</a:t>
            </a:r>
            <a:r>
              <a:rPr lang="en-US" sz="2400" b="1" baseline="-25000"/>
              <a:t>k+1</a:t>
            </a:r>
            <a:r>
              <a:rPr lang="en-US" sz="2400" b="1"/>
              <a:t> = y</a:t>
            </a:r>
            <a:r>
              <a:rPr lang="en-US" sz="2400" b="1" baseline="-25000"/>
              <a:t>k </a:t>
            </a:r>
            <a:r>
              <a:rPr lang="en-US" sz="2400" b="1"/>
              <a:t>– 1</a:t>
            </a:r>
            <a:endParaRPr/>
          </a:p>
          <a:p>
            <a:pPr marL="742950" lvl="1" indent="-133350" algn="l" rtl="0">
              <a:spcBef>
                <a:spcPts val="480"/>
              </a:spcBef>
              <a:spcAft>
                <a:spcPts val="0"/>
              </a:spcAft>
              <a:buClr>
                <a:schemeClr val="dk1"/>
              </a:buClr>
              <a:buSzPts val="2400"/>
              <a:buNone/>
            </a:pPr>
            <a:endParaRPr sz="2400" b="1"/>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DDA – case 3</a:t>
            </a:r>
            <a:endParaRPr/>
          </a:p>
        </p:txBody>
      </p:sp>
      <p:sp>
        <p:nvSpPr>
          <p:cNvPr id="771" name="Google Shape;771;p9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600"/>
              <a:buChar char="•"/>
            </a:pPr>
            <a:r>
              <a:rPr lang="en-US" sz="2600"/>
              <a:t>Negative slope and left to right:</a:t>
            </a:r>
            <a:endParaRPr/>
          </a:p>
          <a:p>
            <a:pPr marL="342900" lvl="0" indent="-177800" algn="l" rtl="0">
              <a:spcBef>
                <a:spcPts val="520"/>
              </a:spcBef>
              <a:spcAft>
                <a:spcPts val="0"/>
              </a:spcAft>
              <a:buClr>
                <a:schemeClr val="dk1"/>
              </a:buClr>
              <a:buSzPts val="2600"/>
              <a:buNone/>
            </a:pPr>
            <a:endParaRPr sz="2600"/>
          </a:p>
          <a:p>
            <a:pPr marL="342900" lvl="0" indent="-342900" algn="l" rtl="0">
              <a:spcBef>
                <a:spcPts val="600"/>
              </a:spcBef>
              <a:spcAft>
                <a:spcPts val="0"/>
              </a:spcAft>
              <a:buClr>
                <a:schemeClr val="dk1"/>
              </a:buClr>
              <a:buSzPts val="3000"/>
              <a:buChar char="•"/>
            </a:pPr>
            <a:r>
              <a:rPr lang="en-US" sz="3000"/>
              <a:t>If  |m |</a:t>
            </a:r>
            <a:r>
              <a:rPr lang="en-US" sz="2800"/>
              <a:t> </a:t>
            </a:r>
            <a:r>
              <a:rPr lang="en-US" sz="3000"/>
              <a:t>&lt;= 1 then:</a:t>
            </a:r>
            <a:endParaRPr/>
          </a:p>
          <a:p>
            <a:pPr marL="742950" lvl="1" indent="-285750" algn="l" rtl="0">
              <a:spcBef>
                <a:spcPts val="480"/>
              </a:spcBef>
              <a:spcAft>
                <a:spcPts val="0"/>
              </a:spcAft>
              <a:buClr>
                <a:schemeClr val="dk1"/>
              </a:buClr>
              <a:buSzPts val="2400"/>
              <a:buFont typeface="Calibri"/>
              <a:buNone/>
            </a:pPr>
            <a:r>
              <a:rPr lang="en-US" sz="2400"/>
              <a:t>x</a:t>
            </a:r>
            <a:r>
              <a:rPr lang="en-US" sz="2400" baseline="-25000"/>
              <a:t>k+1</a:t>
            </a:r>
            <a:r>
              <a:rPr lang="en-US" sz="2400"/>
              <a:t> = x</a:t>
            </a:r>
            <a:r>
              <a:rPr lang="en-US" sz="2400" baseline="-25000"/>
              <a:t>k </a:t>
            </a:r>
            <a:r>
              <a:rPr lang="en-US" sz="2400"/>
              <a:t>+ 1</a:t>
            </a:r>
            <a:endParaRPr/>
          </a:p>
          <a:p>
            <a:pPr marL="742950" lvl="1" indent="-285750" algn="l" rtl="0">
              <a:spcBef>
                <a:spcPts val="480"/>
              </a:spcBef>
              <a:spcAft>
                <a:spcPts val="0"/>
              </a:spcAft>
              <a:buClr>
                <a:schemeClr val="dk1"/>
              </a:buClr>
              <a:buSzPts val="2400"/>
              <a:buFont typeface="Calibri"/>
              <a:buNone/>
            </a:pPr>
            <a:r>
              <a:rPr lang="en-US" sz="2400"/>
              <a:t>y</a:t>
            </a:r>
            <a:r>
              <a:rPr lang="en-US" sz="2400" baseline="-25000"/>
              <a:t>k+1</a:t>
            </a:r>
            <a:r>
              <a:rPr lang="en-US" sz="2400"/>
              <a:t> = y</a:t>
            </a:r>
            <a:r>
              <a:rPr lang="en-US" sz="2400" baseline="-25000"/>
              <a:t>k </a:t>
            </a:r>
            <a:r>
              <a:rPr lang="en-US" sz="2400"/>
              <a:t>– m</a:t>
            </a:r>
            <a:endParaRPr/>
          </a:p>
          <a:p>
            <a:pPr marL="742950" lvl="1" indent="-133350" algn="l" rtl="0">
              <a:spcBef>
                <a:spcPts val="480"/>
              </a:spcBef>
              <a:spcAft>
                <a:spcPts val="0"/>
              </a:spcAft>
              <a:buClr>
                <a:schemeClr val="dk1"/>
              </a:buClr>
              <a:buSzPts val="2400"/>
              <a:buNone/>
            </a:pPr>
            <a:endParaRPr sz="2400"/>
          </a:p>
          <a:p>
            <a:pPr marL="342900" lvl="0" indent="-342900" algn="l" rtl="0">
              <a:spcBef>
                <a:spcPts val="600"/>
              </a:spcBef>
              <a:spcAft>
                <a:spcPts val="0"/>
              </a:spcAft>
              <a:buClr>
                <a:schemeClr val="dk1"/>
              </a:buClr>
              <a:buSzPts val="3000"/>
              <a:buChar char="•"/>
            </a:pPr>
            <a:r>
              <a:rPr lang="en-US" sz="3000"/>
              <a:t>If  |m |  &gt; 1 then:</a:t>
            </a:r>
            <a:endParaRPr/>
          </a:p>
          <a:p>
            <a:pPr marL="742950" lvl="1" indent="-285750" algn="l" rtl="0">
              <a:spcBef>
                <a:spcPts val="480"/>
              </a:spcBef>
              <a:spcAft>
                <a:spcPts val="0"/>
              </a:spcAft>
              <a:buClr>
                <a:schemeClr val="dk1"/>
              </a:buClr>
              <a:buSzPts val="2400"/>
              <a:buFont typeface="Calibri"/>
              <a:buNone/>
            </a:pPr>
            <a:r>
              <a:rPr lang="en-US" sz="2400"/>
              <a:t>x</a:t>
            </a:r>
            <a:r>
              <a:rPr lang="en-US" sz="2400" baseline="-25000"/>
              <a:t>k+1</a:t>
            </a:r>
            <a:r>
              <a:rPr lang="en-US" sz="2400"/>
              <a:t> = x</a:t>
            </a:r>
            <a:r>
              <a:rPr lang="en-US" sz="2400" baseline="-25000"/>
              <a:t>k </a:t>
            </a:r>
            <a:r>
              <a:rPr lang="en-US" sz="2400"/>
              <a:t>+ 1/m</a:t>
            </a:r>
            <a:endParaRPr/>
          </a:p>
          <a:p>
            <a:pPr marL="742950" lvl="1" indent="-285750" algn="l" rtl="0">
              <a:spcBef>
                <a:spcPts val="480"/>
              </a:spcBef>
              <a:spcAft>
                <a:spcPts val="0"/>
              </a:spcAft>
              <a:buClr>
                <a:schemeClr val="dk1"/>
              </a:buClr>
              <a:buSzPts val="2400"/>
              <a:buFont typeface="Calibri"/>
              <a:buNone/>
            </a:pPr>
            <a:r>
              <a:rPr lang="en-US" sz="2400"/>
              <a:t>y</a:t>
            </a:r>
            <a:r>
              <a:rPr lang="en-US" sz="2400" baseline="-25000"/>
              <a:t>k+1</a:t>
            </a:r>
            <a:r>
              <a:rPr lang="en-US" sz="2400"/>
              <a:t> = y</a:t>
            </a:r>
            <a:r>
              <a:rPr lang="en-US" sz="2400" baseline="-25000"/>
              <a:t>k </a:t>
            </a:r>
            <a:r>
              <a:rPr lang="en-US" sz="2400"/>
              <a:t>– 1</a:t>
            </a:r>
            <a:endParaRPr/>
          </a:p>
          <a:p>
            <a:pPr marL="742950" lvl="1" indent="-133350" algn="l" rtl="0">
              <a:spcBef>
                <a:spcPts val="480"/>
              </a:spcBef>
              <a:spcAft>
                <a:spcPts val="0"/>
              </a:spcAft>
              <a:buClr>
                <a:schemeClr val="dk1"/>
              </a:buClr>
              <a:buSzPts val="2400"/>
              <a:buNone/>
            </a:pPr>
            <a:endParaRPr sz="2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DDA – case 4</a:t>
            </a:r>
            <a:endParaRPr/>
          </a:p>
        </p:txBody>
      </p:sp>
      <p:sp>
        <p:nvSpPr>
          <p:cNvPr id="777" name="Google Shape;777;p9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600"/>
              <a:buChar char="•"/>
            </a:pPr>
            <a:r>
              <a:rPr lang="en-US" sz="2600"/>
              <a:t>Negative slope and right to left:</a:t>
            </a:r>
            <a:endParaRPr/>
          </a:p>
          <a:p>
            <a:pPr marL="342900" lvl="0" indent="-177800" algn="l" rtl="0">
              <a:spcBef>
                <a:spcPts val="520"/>
              </a:spcBef>
              <a:spcAft>
                <a:spcPts val="0"/>
              </a:spcAft>
              <a:buClr>
                <a:schemeClr val="dk1"/>
              </a:buClr>
              <a:buSzPts val="2600"/>
              <a:buNone/>
            </a:pPr>
            <a:endParaRPr sz="2600"/>
          </a:p>
          <a:p>
            <a:pPr marL="342900" lvl="0" indent="-342900" algn="l" rtl="0">
              <a:spcBef>
                <a:spcPts val="600"/>
              </a:spcBef>
              <a:spcAft>
                <a:spcPts val="0"/>
              </a:spcAft>
              <a:buClr>
                <a:schemeClr val="dk1"/>
              </a:buClr>
              <a:buSzPts val="3000"/>
              <a:buChar char="•"/>
            </a:pPr>
            <a:r>
              <a:rPr lang="en-US" sz="3000"/>
              <a:t>If  |m | &lt;= 1 then:</a:t>
            </a:r>
            <a:endParaRPr/>
          </a:p>
          <a:p>
            <a:pPr marL="742950" lvl="1" indent="-285750" algn="l" rtl="0">
              <a:spcBef>
                <a:spcPts val="480"/>
              </a:spcBef>
              <a:spcAft>
                <a:spcPts val="0"/>
              </a:spcAft>
              <a:buClr>
                <a:schemeClr val="dk1"/>
              </a:buClr>
              <a:buSzPts val="2400"/>
              <a:buFont typeface="Calibri"/>
              <a:buNone/>
            </a:pPr>
            <a:r>
              <a:rPr lang="en-US" sz="2400"/>
              <a:t>x</a:t>
            </a:r>
            <a:r>
              <a:rPr lang="en-US" sz="2400" baseline="-25000"/>
              <a:t>k+1</a:t>
            </a:r>
            <a:r>
              <a:rPr lang="en-US" sz="2400"/>
              <a:t> = x</a:t>
            </a:r>
            <a:r>
              <a:rPr lang="en-US" sz="2400" baseline="-25000"/>
              <a:t>k </a:t>
            </a:r>
            <a:r>
              <a:rPr lang="en-US" sz="2400"/>
              <a:t>– 1</a:t>
            </a:r>
            <a:endParaRPr/>
          </a:p>
          <a:p>
            <a:pPr marL="742950" lvl="1" indent="-285750" algn="l" rtl="0">
              <a:spcBef>
                <a:spcPts val="480"/>
              </a:spcBef>
              <a:spcAft>
                <a:spcPts val="0"/>
              </a:spcAft>
              <a:buClr>
                <a:schemeClr val="dk1"/>
              </a:buClr>
              <a:buSzPts val="2400"/>
              <a:buFont typeface="Calibri"/>
              <a:buNone/>
            </a:pPr>
            <a:r>
              <a:rPr lang="en-US" sz="2400"/>
              <a:t>y</a:t>
            </a:r>
            <a:r>
              <a:rPr lang="en-US" sz="2400" baseline="-25000"/>
              <a:t>k+1</a:t>
            </a:r>
            <a:r>
              <a:rPr lang="en-US" sz="2400"/>
              <a:t> = y</a:t>
            </a:r>
            <a:r>
              <a:rPr lang="en-US" sz="2400" baseline="-25000"/>
              <a:t>k </a:t>
            </a:r>
            <a:r>
              <a:rPr lang="en-US" sz="2400"/>
              <a:t>+ m</a:t>
            </a:r>
            <a:endParaRPr/>
          </a:p>
          <a:p>
            <a:pPr marL="742950" lvl="1" indent="-133350" algn="l" rtl="0">
              <a:spcBef>
                <a:spcPts val="480"/>
              </a:spcBef>
              <a:spcAft>
                <a:spcPts val="0"/>
              </a:spcAft>
              <a:buClr>
                <a:schemeClr val="dk1"/>
              </a:buClr>
              <a:buSzPts val="2400"/>
              <a:buNone/>
            </a:pPr>
            <a:endParaRPr sz="2400"/>
          </a:p>
          <a:p>
            <a:pPr marL="342900" lvl="0" indent="-342900" algn="l" rtl="0">
              <a:spcBef>
                <a:spcPts val="600"/>
              </a:spcBef>
              <a:spcAft>
                <a:spcPts val="0"/>
              </a:spcAft>
              <a:buClr>
                <a:schemeClr val="dk1"/>
              </a:buClr>
              <a:buSzPts val="3000"/>
              <a:buChar char="•"/>
            </a:pPr>
            <a:r>
              <a:rPr lang="en-US" sz="3000"/>
              <a:t>If  |m |  &gt; 1 then:</a:t>
            </a:r>
            <a:endParaRPr/>
          </a:p>
          <a:p>
            <a:pPr marL="742950" lvl="1" indent="-285750" algn="l" rtl="0">
              <a:spcBef>
                <a:spcPts val="480"/>
              </a:spcBef>
              <a:spcAft>
                <a:spcPts val="0"/>
              </a:spcAft>
              <a:buClr>
                <a:schemeClr val="dk1"/>
              </a:buClr>
              <a:buSzPts val="2400"/>
              <a:buFont typeface="Calibri"/>
              <a:buNone/>
            </a:pPr>
            <a:r>
              <a:rPr lang="en-US" sz="2400"/>
              <a:t>x</a:t>
            </a:r>
            <a:r>
              <a:rPr lang="en-US" sz="2400" baseline="-25000"/>
              <a:t>k+1</a:t>
            </a:r>
            <a:r>
              <a:rPr lang="en-US" sz="2400"/>
              <a:t> = x</a:t>
            </a:r>
            <a:r>
              <a:rPr lang="en-US" sz="2400" baseline="-25000"/>
              <a:t>k </a:t>
            </a:r>
            <a:r>
              <a:rPr lang="en-US" sz="2400"/>
              <a:t>– 1/m</a:t>
            </a:r>
            <a:endParaRPr/>
          </a:p>
          <a:p>
            <a:pPr marL="742950" lvl="1" indent="-285750" algn="l" rtl="0">
              <a:spcBef>
                <a:spcPts val="480"/>
              </a:spcBef>
              <a:spcAft>
                <a:spcPts val="0"/>
              </a:spcAft>
              <a:buClr>
                <a:schemeClr val="dk1"/>
              </a:buClr>
              <a:buSzPts val="2400"/>
              <a:buFont typeface="Calibri"/>
              <a:buNone/>
            </a:pPr>
            <a:r>
              <a:rPr lang="en-US" sz="2400"/>
              <a:t>y</a:t>
            </a:r>
            <a:r>
              <a:rPr lang="en-US" sz="2400" baseline="-25000"/>
              <a:t>k+1</a:t>
            </a:r>
            <a:r>
              <a:rPr lang="en-US" sz="2400"/>
              <a:t> = y</a:t>
            </a:r>
            <a:r>
              <a:rPr lang="en-US" sz="2400" baseline="-25000"/>
              <a:t>k </a:t>
            </a:r>
            <a:r>
              <a:rPr lang="en-US" sz="2400"/>
              <a:t>+ 1</a:t>
            </a:r>
            <a:endParaRPr/>
          </a:p>
          <a:p>
            <a:pPr marL="742950" lvl="1" indent="-133350" algn="l" rtl="0">
              <a:spcBef>
                <a:spcPts val="480"/>
              </a:spcBef>
              <a:spcAft>
                <a:spcPts val="0"/>
              </a:spcAft>
              <a:buClr>
                <a:schemeClr val="dk1"/>
              </a:buClr>
              <a:buSzPts val="2400"/>
              <a:buNone/>
            </a:pP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Bresenham’s Line Algorithm</a:t>
            </a:r>
            <a:endParaRPr/>
          </a:p>
        </p:txBody>
      </p:sp>
      <p:sp>
        <p:nvSpPr>
          <p:cNvPr id="783" name="Google Shape;783;p9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Is an efficient algorithm for line drawing.</a:t>
            </a:r>
            <a:endParaRPr/>
          </a:p>
          <a:p>
            <a:pPr marL="342900" lvl="0" indent="-342900" algn="l" rtl="0">
              <a:spcBef>
                <a:spcPts val="440"/>
              </a:spcBef>
              <a:spcAft>
                <a:spcPts val="0"/>
              </a:spcAft>
              <a:buClr>
                <a:schemeClr val="dk1"/>
              </a:buClr>
              <a:buSzPts val="2200"/>
              <a:buChar char="•"/>
            </a:pPr>
            <a:r>
              <a:rPr lang="en-US" sz="2200"/>
              <a:t>When we have a point </a:t>
            </a:r>
            <a:r>
              <a:rPr lang="en-US" sz="2000">
                <a:solidFill>
                  <a:srgbClr val="000000"/>
                </a:solidFill>
                <a:latin typeface="Verdana"/>
                <a:ea typeface="Verdana"/>
                <a:cs typeface="Verdana"/>
                <a:sym typeface="Verdana"/>
              </a:rPr>
              <a:t>(x</a:t>
            </a:r>
            <a:r>
              <a:rPr lang="en-US" sz="2000" baseline="-25000">
                <a:solidFill>
                  <a:srgbClr val="000000"/>
                </a:solidFill>
                <a:latin typeface="Verdana"/>
                <a:ea typeface="Verdana"/>
                <a:cs typeface="Verdana"/>
                <a:sym typeface="Verdana"/>
              </a:rPr>
              <a:t>k</a:t>
            </a:r>
            <a:r>
              <a:rPr lang="en-US" sz="2000">
                <a:solidFill>
                  <a:srgbClr val="000000"/>
                </a:solidFill>
                <a:latin typeface="Verdana"/>
                <a:ea typeface="Verdana"/>
                <a:cs typeface="Verdana"/>
                <a:sym typeface="Verdana"/>
              </a:rPr>
              <a:t>, y</a:t>
            </a:r>
            <a:r>
              <a:rPr lang="en-US" sz="2000" baseline="-25000">
                <a:solidFill>
                  <a:srgbClr val="000000"/>
                </a:solidFill>
                <a:latin typeface="Verdana"/>
                <a:ea typeface="Verdana"/>
                <a:cs typeface="Verdana"/>
                <a:sym typeface="Verdana"/>
              </a:rPr>
              <a:t>k</a:t>
            </a:r>
            <a:r>
              <a:rPr lang="en-US" sz="2000">
                <a:solidFill>
                  <a:srgbClr val="000000"/>
                </a:solidFill>
                <a:latin typeface="Verdana"/>
                <a:ea typeface="Verdana"/>
                <a:cs typeface="Verdana"/>
                <a:sym typeface="Verdana"/>
              </a:rPr>
              <a:t>), then we must decide </a:t>
            </a:r>
            <a:r>
              <a:rPr lang="en-US" sz="2200"/>
              <a:t>whether to draw the point </a:t>
            </a:r>
            <a:r>
              <a:rPr lang="en-US" sz="2000">
                <a:latin typeface="Verdana"/>
                <a:ea typeface="Verdana"/>
                <a:cs typeface="Verdana"/>
                <a:sym typeface="Verdana"/>
              </a:rPr>
              <a:t>(x</a:t>
            </a:r>
            <a:r>
              <a:rPr lang="en-US" sz="2000" baseline="-25000">
                <a:latin typeface="Verdana"/>
                <a:ea typeface="Verdana"/>
                <a:cs typeface="Verdana"/>
                <a:sym typeface="Verdana"/>
              </a:rPr>
              <a:t>k</a:t>
            </a:r>
            <a:r>
              <a:rPr lang="en-US" sz="2000">
                <a:latin typeface="Verdana"/>
                <a:ea typeface="Verdana"/>
                <a:cs typeface="Verdana"/>
                <a:sym typeface="Verdana"/>
              </a:rPr>
              <a:t>+1, y</a:t>
            </a:r>
            <a:r>
              <a:rPr lang="en-US" sz="2000" baseline="-25000">
                <a:latin typeface="Verdana"/>
                <a:ea typeface="Verdana"/>
                <a:cs typeface="Verdana"/>
                <a:sym typeface="Verdana"/>
              </a:rPr>
              <a:t>k</a:t>
            </a:r>
            <a:r>
              <a:rPr lang="en-US" sz="2000">
                <a:latin typeface="Verdana"/>
                <a:ea typeface="Verdana"/>
                <a:cs typeface="Verdana"/>
                <a:sym typeface="Verdana"/>
              </a:rPr>
              <a:t>)</a:t>
            </a:r>
            <a:r>
              <a:rPr lang="en-US" sz="2000"/>
              <a:t> or</a:t>
            </a:r>
            <a:r>
              <a:rPr lang="en-US" sz="2000">
                <a:latin typeface="Verdana"/>
                <a:ea typeface="Verdana"/>
                <a:cs typeface="Verdana"/>
                <a:sym typeface="Verdana"/>
              </a:rPr>
              <a:t> (x</a:t>
            </a:r>
            <a:r>
              <a:rPr lang="en-US" sz="2000" baseline="-25000">
                <a:latin typeface="Verdana"/>
                <a:ea typeface="Verdana"/>
                <a:cs typeface="Verdana"/>
                <a:sym typeface="Verdana"/>
              </a:rPr>
              <a:t>k</a:t>
            </a:r>
            <a:r>
              <a:rPr lang="en-US" sz="2000">
                <a:latin typeface="Verdana"/>
                <a:ea typeface="Verdana"/>
                <a:cs typeface="Verdana"/>
                <a:sym typeface="Verdana"/>
              </a:rPr>
              <a:t>+1, y</a:t>
            </a:r>
            <a:r>
              <a:rPr lang="en-US" sz="2000" baseline="-25000">
                <a:latin typeface="Verdana"/>
                <a:ea typeface="Verdana"/>
                <a:cs typeface="Verdana"/>
                <a:sym typeface="Verdana"/>
              </a:rPr>
              <a:t>k</a:t>
            </a:r>
            <a:r>
              <a:rPr lang="en-US" sz="2000">
                <a:latin typeface="Verdana"/>
                <a:ea typeface="Verdana"/>
                <a:cs typeface="Verdana"/>
                <a:sym typeface="Verdana"/>
              </a:rPr>
              <a:t>+1).</a:t>
            </a:r>
            <a:endParaRPr/>
          </a:p>
          <a:p>
            <a:pPr marL="342900" lvl="0" indent="-342900" algn="l" rtl="0">
              <a:spcBef>
                <a:spcPts val="400"/>
              </a:spcBef>
              <a:spcAft>
                <a:spcPts val="0"/>
              </a:spcAft>
              <a:buClr>
                <a:schemeClr val="dk1"/>
              </a:buClr>
              <a:buSzPts val="2000"/>
              <a:buChar char="•"/>
            </a:pPr>
            <a:r>
              <a:rPr lang="en-US" sz="2000">
                <a:latin typeface="Verdana"/>
                <a:ea typeface="Verdana"/>
                <a:cs typeface="Verdana"/>
                <a:sym typeface="Verdana"/>
              </a:rPr>
              <a:t>Note that, at all cases, we move to </a:t>
            </a:r>
            <a:r>
              <a:rPr lang="en-US" sz="2000">
                <a:solidFill>
                  <a:srgbClr val="000000"/>
                </a:solidFill>
                <a:latin typeface="Verdana"/>
                <a:ea typeface="Verdana"/>
                <a:cs typeface="Verdana"/>
                <a:sym typeface="Verdana"/>
              </a:rPr>
              <a:t>x</a:t>
            </a:r>
            <a:r>
              <a:rPr lang="en-US" sz="2000" baseline="-25000">
                <a:solidFill>
                  <a:srgbClr val="000000"/>
                </a:solidFill>
                <a:latin typeface="Verdana"/>
                <a:ea typeface="Verdana"/>
                <a:cs typeface="Verdana"/>
                <a:sym typeface="Verdana"/>
              </a:rPr>
              <a:t>k</a:t>
            </a:r>
            <a:r>
              <a:rPr lang="en-US" sz="2000">
                <a:solidFill>
                  <a:srgbClr val="000000"/>
                </a:solidFill>
                <a:latin typeface="Verdana"/>
                <a:ea typeface="Verdana"/>
                <a:cs typeface="Verdana"/>
                <a:sym typeface="Verdana"/>
              </a:rPr>
              <a:t>+1, still we must decide to move to y</a:t>
            </a:r>
            <a:r>
              <a:rPr lang="en-US" sz="2000" baseline="-25000">
                <a:solidFill>
                  <a:srgbClr val="000000"/>
                </a:solidFill>
                <a:latin typeface="Verdana"/>
                <a:ea typeface="Verdana"/>
                <a:cs typeface="Verdana"/>
                <a:sym typeface="Verdana"/>
              </a:rPr>
              <a:t>k</a:t>
            </a:r>
            <a:r>
              <a:rPr lang="en-US" sz="2000">
                <a:solidFill>
                  <a:srgbClr val="000000"/>
                </a:solidFill>
              </a:rPr>
              <a:t> or</a:t>
            </a:r>
            <a:r>
              <a:rPr lang="en-US" sz="2000">
                <a:solidFill>
                  <a:srgbClr val="000000"/>
                </a:solidFill>
                <a:latin typeface="Verdana"/>
                <a:ea typeface="Verdana"/>
                <a:cs typeface="Verdana"/>
                <a:sym typeface="Verdana"/>
              </a:rPr>
              <a:t>  y</a:t>
            </a:r>
            <a:r>
              <a:rPr lang="en-US" sz="2000" baseline="-25000">
                <a:solidFill>
                  <a:srgbClr val="000000"/>
                </a:solidFill>
                <a:latin typeface="Verdana"/>
                <a:ea typeface="Verdana"/>
                <a:cs typeface="Verdana"/>
                <a:sym typeface="Verdana"/>
              </a:rPr>
              <a:t>k</a:t>
            </a:r>
            <a:r>
              <a:rPr lang="en-US" sz="2000">
                <a:solidFill>
                  <a:srgbClr val="000000"/>
                </a:solidFill>
                <a:latin typeface="Verdana"/>
                <a:ea typeface="Verdana"/>
                <a:cs typeface="Verdana"/>
                <a:sym typeface="Verdana"/>
              </a:rPr>
              <a:t>+1.</a:t>
            </a:r>
            <a:endParaRPr sz="2200"/>
          </a:p>
        </p:txBody>
      </p:sp>
      <p:grpSp>
        <p:nvGrpSpPr>
          <p:cNvPr id="784" name="Google Shape;784;p99"/>
          <p:cNvGrpSpPr/>
          <p:nvPr/>
        </p:nvGrpSpPr>
        <p:grpSpPr>
          <a:xfrm>
            <a:off x="1979613" y="3429000"/>
            <a:ext cx="4321175" cy="2759075"/>
            <a:chOff x="1979613" y="2349500"/>
            <a:chExt cx="4321175" cy="3533775"/>
          </a:xfrm>
        </p:grpSpPr>
        <p:cxnSp>
          <p:nvCxnSpPr>
            <p:cNvPr id="785" name="Google Shape;785;p99"/>
            <p:cNvCxnSpPr/>
            <p:nvPr/>
          </p:nvCxnSpPr>
          <p:spPr>
            <a:xfrm>
              <a:off x="2987675" y="2349500"/>
              <a:ext cx="0" cy="2951163"/>
            </a:xfrm>
            <a:prstGeom prst="straightConnector1">
              <a:avLst/>
            </a:prstGeom>
            <a:noFill/>
            <a:ln w="9525" cap="flat" cmpd="sng">
              <a:solidFill>
                <a:schemeClr val="dk1"/>
              </a:solidFill>
              <a:prstDash val="solid"/>
              <a:round/>
              <a:headEnd type="triangle" w="med" len="med"/>
              <a:tailEnd type="none" w="med" len="med"/>
            </a:ln>
          </p:spPr>
        </p:cxnSp>
        <p:cxnSp>
          <p:nvCxnSpPr>
            <p:cNvPr id="786" name="Google Shape;786;p99"/>
            <p:cNvCxnSpPr/>
            <p:nvPr/>
          </p:nvCxnSpPr>
          <p:spPr>
            <a:xfrm>
              <a:off x="2987675" y="5229225"/>
              <a:ext cx="3313113" cy="0"/>
            </a:xfrm>
            <a:prstGeom prst="straightConnector1">
              <a:avLst/>
            </a:prstGeom>
            <a:noFill/>
            <a:ln w="9525" cap="flat" cmpd="sng">
              <a:solidFill>
                <a:schemeClr val="dk1"/>
              </a:solidFill>
              <a:prstDash val="solid"/>
              <a:round/>
              <a:headEnd type="none" w="med" len="med"/>
              <a:tailEnd type="triangle" w="med" len="med"/>
            </a:ln>
          </p:spPr>
        </p:cxnSp>
        <p:cxnSp>
          <p:nvCxnSpPr>
            <p:cNvPr id="787" name="Google Shape;787;p99"/>
            <p:cNvCxnSpPr/>
            <p:nvPr/>
          </p:nvCxnSpPr>
          <p:spPr>
            <a:xfrm rot="10800000" flipH="1">
              <a:off x="3492500" y="2636838"/>
              <a:ext cx="2374900" cy="1800225"/>
            </a:xfrm>
            <a:prstGeom prst="straightConnector1">
              <a:avLst/>
            </a:prstGeom>
            <a:noFill/>
            <a:ln w="9525" cap="flat" cmpd="sng">
              <a:solidFill>
                <a:schemeClr val="dk1"/>
              </a:solidFill>
              <a:prstDash val="solid"/>
              <a:round/>
              <a:headEnd type="none" w="med" len="med"/>
              <a:tailEnd type="none" w="med" len="med"/>
            </a:ln>
          </p:spPr>
        </p:cxnSp>
        <p:cxnSp>
          <p:nvCxnSpPr>
            <p:cNvPr id="788" name="Google Shape;788;p99"/>
            <p:cNvCxnSpPr/>
            <p:nvPr/>
          </p:nvCxnSpPr>
          <p:spPr>
            <a:xfrm>
              <a:off x="2916238" y="4581525"/>
              <a:ext cx="144462" cy="0"/>
            </a:xfrm>
            <a:prstGeom prst="straightConnector1">
              <a:avLst/>
            </a:prstGeom>
            <a:noFill/>
            <a:ln w="9525" cap="flat" cmpd="sng">
              <a:solidFill>
                <a:schemeClr val="dk1"/>
              </a:solidFill>
              <a:prstDash val="solid"/>
              <a:round/>
              <a:headEnd type="none" w="med" len="med"/>
              <a:tailEnd type="none" w="med" len="med"/>
            </a:ln>
          </p:spPr>
        </p:cxnSp>
        <p:cxnSp>
          <p:nvCxnSpPr>
            <p:cNvPr id="789" name="Google Shape;789;p99"/>
            <p:cNvCxnSpPr/>
            <p:nvPr/>
          </p:nvCxnSpPr>
          <p:spPr>
            <a:xfrm>
              <a:off x="2916238" y="3357563"/>
              <a:ext cx="144462" cy="0"/>
            </a:xfrm>
            <a:prstGeom prst="straightConnector1">
              <a:avLst/>
            </a:prstGeom>
            <a:noFill/>
            <a:ln w="9525" cap="flat" cmpd="sng">
              <a:solidFill>
                <a:schemeClr val="dk1"/>
              </a:solidFill>
              <a:prstDash val="solid"/>
              <a:round/>
              <a:headEnd type="none" w="med" len="med"/>
              <a:tailEnd type="none" w="med" len="med"/>
            </a:ln>
          </p:spPr>
        </p:cxnSp>
        <p:cxnSp>
          <p:nvCxnSpPr>
            <p:cNvPr id="790" name="Google Shape;790;p99"/>
            <p:cNvCxnSpPr/>
            <p:nvPr/>
          </p:nvCxnSpPr>
          <p:spPr>
            <a:xfrm>
              <a:off x="2916238" y="3789363"/>
              <a:ext cx="144462" cy="0"/>
            </a:xfrm>
            <a:prstGeom prst="straightConnector1">
              <a:avLst/>
            </a:prstGeom>
            <a:noFill/>
            <a:ln w="9525" cap="flat" cmpd="sng">
              <a:solidFill>
                <a:schemeClr val="dk1"/>
              </a:solidFill>
              <a:prstDash val="solid"/>
              <a:round/>
              <a:headEnd type="none" w="med" len="med"/>
              <a:tailEnd type="none" w="med" len="med"/>
            </a:ln>
          </p:spPr>
        </p:cxnSp>
        <p:cxnSp>
          <p:nvCxnSpPr>
            <p:cNvPr id="791" name="Google Shape;791;p99"/>
            <p:cNvCxnSpPr/>
            <p:nvPr/>
          </p:nvCxnSpPr>
          <p:spPr>
            <a:xfrm>
              <a:off x="4427538" y="5157788"/>
              <a:ext cx="0" cy="215900"/>
            </a:xfrm>
            <a:prstGeom prst="straightConnector1">
              <a:avLst/>
            </a:prstGeom>
            <a:noFill/>
            <a:ln w="9525" cap="flat" cmpd="sng">
              <a:solidFill>
                <a:schemeClr val="dk1"/>
              </a:solidFill>
              <a:prstDash val="solid"/>
              <a:round/>
              <a:headEnd type="none" w="med" len="med"/>
              <a:tailEnd type="none" w="med" len="med"/>
            </a:ln>
          </p:spPr>
        </p:cxnSp>
        <p:sp>
          <p:nvSpPr>
            <p:cNvPr id="792" name="Google Shape;792;p99"/>
            <p:cNvSpPr txBox="1"/>
            <p:nvPr/>
          </p:nvSpPr>
          <p:spPr>
            <a:xfrm>
              <a:off x="3995738" y="5516563"/>
              <a:ext cx="8636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r>
                <a:rPr lang="en-US" sz="1800" baseline="-25000">
                  <a:solidFill>
                    <a:schemeClr val="dk1"/>
                  </a:solidFill>
                  <a:latin typeface="Calibri"/>
                  <a:ea typeface="Calibri"/>
                  <a:cs typeface="Calibri"/>
                  <a:sym typeface="Calibri"/>
                </a:rPr>
                <a:t>k</a:t>
              </a:r>
              <a:r>
                <a:rPr lang="en-US" sz="1800">
                  <a:solidFill>
                    <a:schemeClr val="dk1"/>
                  </a:solidFill>
                  <a:latin typeface="Calibri"/>
                  <a:ea typeface="Calibri"/>
                  <a:cs typeface="Calibri"/>
                  <a:sym typeface="Calibri"/>
                </a:rPr>
                <a:t>+1</a:t>
              </a:r>
              <a:endParaRPr/>
            </a:p>
          </p:txBody>
        </p:sp>
        <p:sp>
          <p:nvSpPr>
            <p:cNvPr id="793" name="Google Shape;793;p99"/>
            <p:cNvSpPr txBox="1"/>
            <p:nvPr/>
          </p:nvSpPr>
          <p:spPr>
            <a:xfrm>
              <a:off x="1979613" y="3644900"/>
              <a:ext cx="8636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99"/>
            <p:cNvSpPr txBox="1"/>
            <p:nvPr/>
          </p:nvSpPr>
          <p:spPr>
            <a:xfrm>
              <a:off x="2268538" y="3644900"/>
              <a:ext cx="57467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a:t>
              </a:r>
              <a:endParaRPr/>
            </a:p>
          </p:txBody>
        </p:sp>
        <p:sp>
          <p:nvSpPr>
            <p:cNvPr id="795" name="Google Shape;795;p99"/>
            <p:cNvSpPr/>
            <p:nvPr/>
          </p:nvSpPr>
          <p:spPr>
            <a:xfrm>
              <a:off x="4284663" y="3644900"/>
              <a:ext cx="193675" cy="19526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99"/>
            <p:cNvSpPr/>
            <p:nvPr/>
          </p:nvSpPr>
          <p:spPr>
            <a:xfrm>
              <a:off x="4284663" y="3284538"/>
              <a:ext cx="215900" cy="215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99"/>
            <p:cNvSpPr/>
            <p:nvPr/>
          </p:nvSpPr>
          <p:spPr>
            <a:xfrm>
              <a:off x="4284663" y="4437063"/>
              <a:ext cx="215900" cy="215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99"/>
            <p:cNvSpPr/>
            <p:nvPr/>
          </p:nvSpPr>
          <p:spPr>
            <a:xfrm>
              <a:off x="4500563" y="3789363"/>
              <a:ext cx="142875" cy="792162"/>
            </a:xfrm>
            <a:prstGeom prst="rightBrace">
              <a:avLst>
                <a:gd name="adj1" fmla="val 46204"/>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99"/>
            <p:cNvSpPr txBox="1"/>
            <p:nvPr/>
          </p:nvSpPr>
          <p:spPr>
            <a:xfrm>
              <a:off x="4500563" y="4005263"/>
              <a:ext cx="503237"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d1</a:t>
              </a:r>
              <a:endParaRPr/>
            </a:p>
          </p:txBody>
        </p:sp>
        <p:sp>
          <p:nvSpPr>
            <p:cNvPr id="800" name="Google Shape;800;p99"/>
            <p:cNvSpPr txBox="1"/>
            <p:nvPr/>
          </p:nvSpPr>
          <p:spPr>
            <a:xfrm>
              <a:off x="3348038" y="3357563"/>
              <a:ext cx="6477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d2</a:t>
              </a:r>
              <a:endParaRPr/>
            </a:p>
          </p:txBody>
        </p:sp>
        <p:cxnSp>
          <p:nvCxnSpPr>
            <p:cNvPr id="801" name="Google Shape;801;p99"/>
            <p:cNvCxnSpPr/>
            <p:nvPr/>
          </p:nvCxnSpPr>
          <p:spPr>
            <a:xfrm>
              <a:off x="4140200" y="3429000"/>
              <a:ext cx="0" cy="360363"/>
            </a:xfrm>
            <a:prstGeom prst="straightConnector1">
              <a:avLst/>
            </a:prstGeom>
            <a:noFill/>
            <a:ln w="9525" cap="flat" cmpd="sng">
              <a:solidFill>
                <a:schemeClr val="dk1"/>
              </a:solidFill>
              <a:prstDash val="solid"/>
              <a:round/>
              <a:headEnd type="none" w="med" len="med"/>
              <a:tailEnd type="none" w="med" len="med"/>
            </a:ln>
          </p:spPr>
        </p:cxnSp>
        <p:cxnSp>
          <p:nvCxnSpPr>
            <p:cNvPr id="802" name="Google Shape;802;p99"/>
            <p:cNvCxnSpPr/>
            <p:nvPr/>
          </p:nvCxnSpPr>
          <p:spPr>
            <a:xfrm>
              <a:off x="4140200" y="3429000"/>
              <a:ext cx="144463" cy="0"/>
            </a:xfrm>
            <a:prstGeom prst="straightConnector1">
              <a:avLst/>
            </a:prstGeom>
            <a:noFill/>
            <a:ln w="9525" cap="flat" cmpd="sng">
              <a:solidFill>
                <a:schemeClr val="dk1"/>
              </a:solidFill>
              <a:prstDash val="solid"/>
              <a:round/>
              <a:headEnd type="none" w="med" len="med"/>
              <a:tailEnd type="none" w="med" len="med"/>
            </a:ln>
          </p:spPr>
        </p:cxnSp>
        <p:cxnSp>
          <p:nvCxnSpPr>
            <p:cNvPr id="803" name="Google Shape;803;p99"/>
            <p:cNvCxnSpPr/>
            <p:nvPr/>
          </p:nvCxnSpPr>
          <p:spPr>
            <a:xfrm>
              <a:off x="4140200" y="3789363"/>
              <a:ext cx="144463" cy="0"/>
            </a:xfrm>
            <a:prstGeom prst="straightConnector1">
              <a:avLst/>
            </a:prstGeom>
            <a:noFill/>
            <a:ln w="9525" cap="flat" cmpd="sng">
              <a:solidFill>
                <a:schemeClr val="dk1"/>
              </a:solidFill>
              <a:prstDash val="solid"/>
              <a:round/>
              <a:headEnd type="none" w="med" len="med"/>
              <a:tailEnd type="none" w="med" len="med"/>
            </a:ln>
          </p:spPr>
        </p:cxnSp>
      </p:grpSp>
      <p:sp>
        <p:nvSpPr>
          <p:cNvPr id="804" name="Google Shape;804;p99"/>
          <p:cNvSpPr txBox="1"/>
          <p:nvPr/>
        </p:nvSpPr>
        <p:spPr>
          <a:xfrm>
            <a:off x="2133600" y="40386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yk+1</a:t>
            </a:r>
            <a:endParaRPr/>
          </a:p>
        </p:txBody>
      </p:sp>
      <p:sp>
        <p:nvSpPr>
          <p:cNvPr id="805" name="Google Shape;805;p99"/>
          <p:cNvSpPr txBox="1"/>
          <p:nvPr/>
        </p:nvSpPr>
        <p:spPr>
          <a:xfrm>
            <a:off x="2209800" y="4964113"/>
            <a:ext cx="838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yk</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6252</Words>
  <Application>Microsoft Office PowerPoint</Application>
  <PresentationFormat>On-screen Show (4:3)</PresentationFormat>
  <Paragraphs>837</Paragraphs>
  <Slides>119</Slides>
  <Notes>119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119</vt:i4>
      </vt:variant>
    </vt:vector>
  </HeadingPairs>
  <TitlesOfParts>
    <vt:vector size="129" baseType="lpstr">
      <vt:lpstr>Calibri</vt:lpstr>
      <vt:lpstr>Tahoma</vt:lpstr>
      <vt:lpstr>Arial</vt:lpstr>
      <vt:lpstr>Bookman Old Style</vt:lpstr>
      <vt:lpstr>Verdana</vt:lpstr>
      <vt:lpstr>Cambria Math</vt:lpstr>
      <vt:lpstr>Times New Roman</vt:lpstr>
      <vt:lpstr>Noto Sans Symbols</vt:lpstr>
      <vt:lpstr>Courier New</vt:lpstr>
      <vt:lpstr>Office Theme</vt:lpstr>
      <vt:lpstr>6TH SEMESTER - COMPUTER GRAPHICS AND VISUALIZATION (18CS62)   MODULE-1 OVERVIEW OF COMPUTER GRAPHICS AND OPENGL</vt:lpstr>
      <vt:lpstr>PowerPoint Presentation</vt:lpstr>
      <vt:lpstr>Module-1 Overview</vt:lpstr>
      <vt:lpstr>Basics of Computer Graphics</vt:lpstr>
      <vt:lpstr>Basics of Computer 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Video Display Devices</vt:lpstr>
      <vt:lpstr> Video Display Devices </vt:lpstr>
      <vt:lpstr> CATHODE RAY TUBE(CRT) </vt:lpstr>
      <vt:lpstr> CRT </vt:lpstr>
      <vt:lpstr>CRT</vt:lpstr>
      <vt:lpstr>CRT</vt:lpstr>
      <vt:lpstr>Raster Scan</vt:lpstr>
      <vt:lpstr>Raster Scan</vt:lpstr>
      <vt:lpstr>Raster Scan</vt:lpstr>
      <vt:lpstr>Raster Scan</vt:lpstr>
      <vt:lpstr>Raster Scan </vt:lpstr>
      <vt:lpstr>Random Scan </vt:lpstr>
      <vt:lpstr>Random Scan </vt:lpstr>
      <vt:lpstr>    Random Scan </vt:lpstr>
      <vt:lpstr>OpenGL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GLUT Callback functions </vt:lpstr>
      <vt:lpstr>GLUT Callback Functions</vt:lpstr>
      <vt:lpstr>Event Queue </vt:lpstr>
      <vt:lpstr>Coordinate Reference Frames</vt:lpstr>
      <vt:lpstr>PowerPoint Presentation</vt:lpstr>
      <vt:lpstr>Coordinate Reference Frames</vt:lpstr>
      <vt:lpstr>Coordinate Reference Frames</vt:lpstr>
      <vt:lpstr>Coordinate Reference Frames</vt:lpstr>
      <vt:lpstr>Coordinate Reference Frames</vt:lpstr>
      <vt:lpstr>Specifying A Two-Dimensional World-Coordinate Reference Frame in OpenGL</vt:lpstr>
      <vt:lpstr>Specifying A Two-Dimensional World-Coordinate Reference Frame in OpenGL</vt:lpstr>
      <vt:lpstr>Specifying A Two-Dimensional World-Coordinate Reference Frame in OpenGL</vt:lpstr>
      <vt:lpstr>OpenGL Point Functions</vt:lpstr>
      <vt:lpstr>OpenGL Command Format</vt:lpstr>
      <vt:lpstr>OpenGL Point Functions</vt:lpstr>
      <vt:lpstr>OpenGL Point Functions</vt:lpstr>
      <vt:lpstr>OpenGL Point Functions</vt:lpstr>
      <vt:lpstr>OpenGL Point Functions</vt:lpstr>
      <vt:lpstr>OpenGL Line Functions</vt:lpstr>
      <vt:lpstr>OpenGL Line Functions</vt:lpstr>
      <vt:lpstr>OpenGL Line Functions</vt:lpstr>
      <vt:lpstr>OpenGL Line Functions</vt:lpstr>
      <vt:lpstr>OpenGL Line Functions</vt:lpstr>
      <vt:lpstr>OpenGL Curve Functions</vt:lpstr>
      <vt:lpstr>OpenGL Curve Functions</vt:lpstr>
      <vt:lpstr>OpenGL Curve Functions</vt:lpstr>
      <vt:lpstr>OpenGL Curve Functions</vt:lpstr>
      <vt:lpstr>Point Attributes</vt:lpstr>
      <vt:lpstr>Point Attributes</vt:lpstr>
      <vt:lpstr>Point Attributes</vt:lpstr>
      <vt:lpstr>Curve Attributes</vt:lpstr>
      <vt:lpstr>Curve Attributes</vt:lpstr>
      <vt:lpstr>Line Attributes</vt:lpstr>
      <vt:lpstr>Line Attributes</vt:lpstr>
      <vt:lpstr>Line Attributes</vt:lpstr>
      <vt:lpstr>OpenGL Line-Attribute Functions</vt:lpstr>
      <vt:lpstr>OpenGL Line-Attribute Functions</vt:lpstr>
      <vt:lpstr>OpenGL Line-Attribute Functions</vt:lpstr>
      <vt:lpstr>PowerPoint Presentation</vt:lpstr>
      <vt:lpstr>Line Attributes</vt:lpstr>
      <vt:lpstr>Other OpenGL Line Effects</vt:lpstr>
      <vt:lpstr>Line drawing</vt:lpstr>
      <vt:lpstr>Line drawing (cont.)</vt:lpstr>
      <vt:lpstr>Line drawing – DDA algorithm</vt:lpstr>
      <vt:lpstr>DDA – case 1</vt:lpstr>
      <vt:lpstr>DDA – case 2</vt:lpstr>
      <vt:lpstr>DDA – case 3</vt:lpstr>
      <vt:lpstr>DDA – case 4</vt:lpstr>
      <vt:lpstr>Bresenham’s Line Algorithm</vt:lpstr>
      <vt:lpstr>Bresenham’s Line Algorithm (cont.)</vt:lpstr>
      <vt:lpstr>Bresenham’s Line Algorithm (cont.)</vt:lpstr>
      <vt:lpstr>Bresenham’s Line Algorithm (cont.)</vt:lpstr>
      <vt:lpstr>Bresenham’s Line Algorithm (cont.)</vt:lpstr>
      <vt:lpstr>Bresenham’s Line Algorithm ( Example) </vt:lpstr>
      <vt:lpstr>Example (cont.)</vt:lpstr>
      <vt:lpstr>Example (cont.)</vt:lpstr>
      <vt:lpstr>Bresenham’s Line Algorithm (cont.) </vt:lpstr>
      <vt:lpstr>Circle Generating Algorithms</vt:lpstr>
      <vt:lpstr>Circle Generating Algorithms (cont.)</vt:lpstr>
      <vt:lpstr>Circle Generating Algorithms (cont.)</vt:lpstr>
      <vt:lpstr>Circle Generating Algorithms (cont.)</vt:lpstr>
      <vt:lpstr>Circle Generating Algorithms (cont.)</vt:lpstr>
      <vt:lpstr>Mid-point circle algorithm</vt:lpstr>
      <vt:lpstr>Mid-point circle algorithm (cont.)</vt:lpstr>
      <vt:lpstr>Mid-point circle algorithm (cont.)</vt:lpstr>
      <vt:lpstr>Mid-point circle algorithm (cont.)</vt:lpstr>
      <vt:lpstr>PowerPoint Presentation</vt:lpstr>
      <vt:lpstr>Calculating Pk +1 </vt:lpstr>
      <vt:lpstr>Calculating p0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6TH SEMESTER - COMPUTER GRAPHICS AND VISUALIZATION (18CS62)   MODULE-1 OVERVIEW OF COMPUTER GRAPHICS AND OPENGL</dc:title>
  <dc:creator>Administrator</dc:creator>
  <cp:lastModifiedBy>Anish Kumar</cp:lastModifiedBy>
  <cp:revision>1</cp:revision>
  <dcterms:created xsi:type="dcterms:W3CDTF">2021-01-30T04:08:21Z</dcterms:created>
  <dcterms:modified xsi:type="dcterms:W3CDTF">2024-05-27T16:47:58Z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2020-05-20T00:00:00Z</vt:filetime>
  </property>
  <property fmtid="{D5CDD505-2E9C-101B-9397-08002B2CF9AE}" pid="3" name="Creator">
    <vt:lpwstr>Microsoft® PowerPoint® 2019</vt:lpwstr>
  </property>
  <property fmtid="{D5CDD505-2E9C-101B-9397-08002B2CF9AE}" pid="4" name="LastSaved">
    <vt:filetime>2021-01-30T00:00:00Z</vt:filetime>
  </property>
</Properties>
</file>